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8"/>
  </p:notesMasterIdLst>
  <p:handoutMasterIdLst>
    <p:handoutMasterId r:id="rId29"/>
  </p:handoutMasterIdLst>
  <p:sldIdLst>
    <p:sldId id="292" r:id="rId7"/>
    <p:sldId id="283" r:id="rId8"/>
    <p:sldId id="281" r:id="rId9"/>
    <p:sldId id="285" r:id="rId10"/>
    <p:sldId id="286" r:id="rId11"/>
    <p:sldId id="287" r:id="rId12"/>
    <p:sldId id="282" r:id="rId13"/>
    <p:sldId id="309" r:id="rId14"/>
    <p:sldId id="307" r:id="rId15"/>
    <p:sldId id="298" r:id="rId16"/>
    <p:sldId id="299" r:id="rId17"/>
    <p:sldId id="300" r:id="rId18"/>
    <p:sldId id="301" r:id="rId19"/>
    <p:sldId id="303" r:id="rId20"/>
    <p:sldId id="302" r:id="rId21"/>
    <p:sldId id="308" r:id="rId22"/>
    <p:sldId id="311" r:id="rId23"/>
    <p:sldId id="310" r:id="rId24"/>
    <p:sldId id="294" r:id="rId25"/>
    <p:sldId id="297" r:id="rId26"/>
    <p:sldId id="293"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398"/>
    <a:srgbClr val="DDD923"/>
    <a:srgbClr val="73AF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979" autoAdjust="0"/>
  </p:normalViewPr>
  <p:slideViewPr>
    <p:cSldViewPr>
      <p:cViewPr varScale="1">
        <p:scale>
          <a:sx n="65" d="100"/>
          <a:sy n="65" d="100"/>
        </p:scale>
        <p:origin x="700"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6" d="100"/>
          <a:sy n="96" d="100"/>
        </p:scale>
        <p:origin x="-870"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9EB2F3-BE73-41B9-A978-9CA4186A34B1}" type="doc">
      <dgm:prSet loTypeId="urn:microsoft.com/office/officeart/2005/8/layout/venn1" loCatId="relationship" qsTypeId="urn:microsoft.com/office/officeart/2005/8/quickstyle/simple1" qsCatId="simple" csTypeId="urn:microsoft.com/office/officeart/2005/8/colors/colorful1" csCatId="colorful" phldr="1"/>
      <dgm:spPr/>
    </dgm:pt>
    <dgm:pt modelId="{C4C01254-7C5B-4F2D-A1E6-E91379F06C35}">
      <dgm:prSet phldrT="[Text]"/>
      <dgm:spPr/>
      <dgm:t>
        <a:bodyPr/>
        <a:lstStyle/>
        <a:p>
          <a:r>
            <a:rPr lang="en-US" dirty="0" smtClean="0"/>
            <a:t>School</a:t>
          </a:r>
          <a:endParaRPr lang="en-US" dirty="0"/>
        </a:p>
      </dgm:t>
    </dgm:pt>
    <dgm:pt modelId="{795EB379-75D6-471E-AD91-04769882264F}" type="parTrans" cxnId="{7B7D1156-1B11-4D11-A51F-93CA6583B9D8}">
      <dgm:prSet/>
      <dgm:spPr/>
      <dgm:t>
        <a:bodyPr/>
        <a:lstStyle/>
        <a:p>
          <a:endParaRPr lang="en-US"/>
        </a:p>
      </dgm:t>
    </dgm:pt>
    <dgm:pt modelId="{39D1F3E6-36D3-414A-B092-04BB24812FEC}" type="sibTrans" cxnId="{7B7D1156-1B11-4D11-A51F-93CA6583B9D8}">
      <dgm:prSet/>
      <dgm:spPr/>
      <dgm:t>
        <a:bodyPr/>
        <a:lstStyle/>
        <a:p>
          <a:endParaRPr lang="en-US"/>
        </a:p>
      </dgm:t>
    </dgm:pt>
    <dgm:pt modelId="{410039DD-4810-47E8-A0BA-11A9374881B5}">
      <dgm:prSet phldrT="[Text]"/>
      <dgm:spPr/>
      <dgm:t>
        <a:bodyPr/>
        <a:lstStyle/>
        <a:p>
          <a:r>
            <a:rPr lang="en-US" dirty="0" smtClean="0"/>
            <a:t>Family</a:t>
          </a:r>
          <a:endParaRPr lang="en-US" dirty="0"/>
        </a:p>
      </dgm:t>
    </dgm:pt>
    <dgm:pt modelId="{D4BE657F-9079-4F8C-8DAD-180A604D8FC3}" type="parTrans" cxnId="{7C81A8ED-FDF7-45DE-B77B-E9BF1109C3A8}">
      <dgm:prSet/>
      <dgm:spPr/>
      <dgm:t>
        <a:bodyPr/>
        <a:lstStyle/>
        <a:p>
          <a:endParaRPr lang="en-US"/>
        </a:p>
      </dgm:t>
    </dgm:pt>
    <dgm:pt modelId="{F7FE93D1-61E5-48B5-991A-4ACC9F38FC5A}" type="sibTrans" cxnId="{7C81A8ED-FDF7-45DE-B77B-E9BF1109C3A8}">
      <dgm:prSet/>
      <dgm:spPr/>
      <dgm:t>
        <a:bodyPr/>
        <a:lstStyle/>
        <a:p>
          <a:endParaRPr lang="en-US"/>
        </a:p>
      </dgm:t>
    </dgm:pt>
    <dgm:pt modelId="{146C877C-B0E0-4777-BAFB-2549401038F7}">
      <dgm:prSet phldrT="[Text]"/>
      <dgm:spPr/>
      <dgm:t>
        <a:bodyPr/>
        <a:lstStyle/>
        <a:p>
          <a:r>
            <a:rPr lang="en-US" dirty="0" smtClean="0"/>
            <a:t>Community</a:t>
          </a:r>
          <a:endParaRPr lang="en-US" dirty="0"/>
        </a:p>
      </dgm:t>
    </dgm:pt>
    <dgm:pt modelId="{5CCFD778-7F6D-4497-9592-D42125C5D996}" type="parTrans" cxnId="{B3FEC209-2E65-469B-891B-5DC80C0109C3}">
      <dgm:prSet/>
      <dgm:spPr/>
      <dgm:t>
        <a:bodyPr/>
        <a:lstStyle/>
        <a:p>
          <a:endParaRPr lang="en-US"/>
        </a:p>
      </dgm:t>
    </dgm:pt>
    <dgm:pt modelId="{78E7CCEB-5A4A-4CB2-B832-AE0884E0BFD6}" type="sibTrans" cxnId="{B3FEC209-2E65-469B-891B-5DC80C0109C3}">
      <dgm:prSet/>
      <dgm:spPr/>
      <dgm:t>
        <a:bodyPr/>
        <a:lstStyle/>
        <a:p>
          <a:endParaRPr lang="en-US"/>
        </a:p>
      </dgm:t>
    </dgm:pt>
    <dgm:pt modelId="{04857FBE-89D2-4037-8CB2-9518E823EE33}" type="pres">
      <dgm:prSet presAssocID="{CA9EB2F3-BE73-41B9-A978-9CA4186A34B1}" presName="compositeShape" presStyleCnt="0">
        <dgm:presLayoutVars>
          <dgm:chMax val="7"/>
          <dgm:dir/>
          <dgm:resizeHandles val="exact"/>
        </dgm:presLayoutVars>
      </dgm:prSet>
      <dgm:spPr/>
    </dgm:pt>
    <dgm:pt modelId="{606D8E6A-C3B0-4462-91C0-F3AE2A829E63}" type="pres">
      <dgm:prSet presAssocID="{C4C01254-7C5B-4F2D-A1E6-E91379F06C35}" presName="circ1" presStyleLbl="vennNode1" presStyleIdx="0" presStyleCnt="3"/>
      <dgm:spPr/>
      <dgm:t>
        <a:bodyPr/>
        <a:lstStyle/>
        <a:p>
          <a:endParaRPr lang="en-US"/>
        </a:p>
      </dgm:t>
    </dgm:pt>
    <dgm:pt modelId="{33B52BA2-D6D6-471B-8F6F-1D1B2F519CE3}" type="pres">
      <dgm:prSet presAssocID="{C4C01254-7C5B-4F2D-A1E6-E91379F06C35}" presName="circ1Tx" presStyleLbl="revTx" presStyleIdx="0" presStyleCnt="0">
        <dgm:presLayoutVars>
          <dgm:chMax val="0"/>
          <dgm:chPref val="0"/>
          <dgm:bulletEnabled val="1"/>
        </dgm:presLayoutVars>
      </dgm:prSet>
      <dgm:spPr/>
      <dgm:t>
        <a:bodyPr/>
        <a:lstStyle/>
        <a:p>
          <a:endParaRPr lang="en-US"/>
        </a:p>
      </dgm:t>
    </dgm:pt>
    <dgm:pt modelId="{CDF15F5A-59E8-4B1E-A083-610293978FC8}" type="pres">
      <dgm:prSet presAssocID="{410039DD-4810-47E8-A0BA-11A9374881B5}" presName="circ2" presStyleLbl="vennNode1" presStyleIdx="1" presStyleCnt="3"/>
      <dgm:spPr/>
      <dgm:t>
        <a:bodyPr/>
        <a:lstStyle/>
        <a:p>
          <a:endParaRPr lang="en-US"/>
        </a:p>
      </dgm:t>
    </dgm:pt>
    <dgm:pt modelId="{0D4AAF84-930B-4D3B-83DE-7BAF7B8DC81E}" type="pres">
      <dgm:prSet presAssocID="{410039DD-4810-47E8-A0BA-11A9374881B5}" presName="circ2Tx" presStyleLbl="revTx" presStyleIdx="0" presStyleCnt="0">
        <dgm:presLayoutVars>
          <dgm:chMax val="0"/>
          <dgm:chPref val="0"/>
          <dgm:bulletEnabled val="1"/>
        </dgm:presLayoutVars>
      </dgm:prSet>
      <dgm:spPr/>
      <dgm:t>
        <a:bodyPr/>
        <a:lstStyle/>
        <a:p>
          <a:endParaRPr lang="en-US"/>
        </a:p>
      </dgm:t>
    </dgm:pt>
    <dgm:pt modelId="{097FE8A6-32A6-4191-8A15-11314F6E65CB}" type="pres">
      <dgm:prSet presAssocID="{146C877C-B0E0-4777-BAFB-2549401038F7}" presName="circ3" presStyleLbl="vennNode1" presStyleIdx="2" presStyleCnt="3"/>
      <dgm:spPr/>
      <dgm:t>
        <a:bodyPr/>
        <a:lstStyle/>
        <a:p>
          <a:endParaRPr lang="en-US"/>
        </a:p>
      </dgm:t>
    </dgm:pt>
    <dgm:pt modelId="{2E59F562-72CB-4B18-A470-7229ECA2E602}" type="pres">
      <dgm:prSet presAssocID="{146C877C-B0E0-4777-BAFB-2549401038F7}" presName="circ3Tx" presStyleLbl="revTx" presStyleIdx="0" presStyleCnt="0">
        <dgm:presLayoutVars>
          <dgm:chMax val="0"/>
          <dgm:chPref val="0"/>
          <dgm:bulletEnabled val="1"/>
        </dgm:presLayoutVars>
      </dgm:prSet>
      <dgm:spPr/>
      <dgm:t>
        <a:bodyPr/>
        <a:lstStyle/>
        <a:p>
          <a:endParaRPr lang="en-US"/>
        </a:p>
      </dgm:t>
    </dgm:pt>
  </dgm:ptLst>
  <dgm:cxnLst>
    <dgm:cxn modelId="{E89BE762-7FEC-488D-A1BB-0420FF1ABDFF}" type="presOf" srcId="{C4C01254-7C5B-4F2D-A1E6-E91379F06C35}" destId="{606D8E6A-C3B0-4462-91C0-F3AE2A829E63}" srcOrd="0" destOrd="0" presId="urn:microsoft.com/office/officeart/2005/8/layout/venn1"/>
    <dgm:cxn modelId="{B3FEC209-2E65-469B-891B-5DC80C0109C3}" srcId="{CA9EB2F3-BE73-41B9-A978-9CA4186A34B1}" destId="{146C877C-B0E0-4777-BAFB-2549401038F7}" srcOrd="2" destOrd="0" parTransId="{5CCFD778-7F6D-4497-9592-D42125C5D996}" sibTransId="{78E7CCEB-5A4A-4CB2-B832-AE0884E0BFD6}"/>
    <dgm:cxn modelId="{46A1F616-5AFF-40B9-8D52-A198829C03D5}" type="presOf" srcId="{C4C01254-7C5B-4F2D-A1E6-E91379F06C35}" destId="{33B52BA2-D6D6-471B-8F6F-1D1B2F519CE3}" srcOrd="1" destOrd="0" presId="urn:microsoft.com/office/officeart/2005/8/layout/venn1"/>
    <dgm:cxn modelId="{7B7D1156-1B11-4D11-A51F-93CA6583B9D8}" srcId="{CA9EB2F3-BE73-41B9-A978-9CA4186A34B1}" destId="{C4C01254-7C5B-4F2D-A1E6-E91379F06C35}" srcOrd="0" destOrd="0" parTransId="{795EB379-75D6-471E-AD91-04769882264F}" sibTransId="{39D1F3E6-36D3-414A-B092-04BB24812FEC}"/>
    <dgm:cxn modelId="{1A0AC437-72A8-4EC5-8FAA-87D86F0DF067}" type="presOf" srcId="{146C877C-B0E0-4777-BAFB-2549401038F7}" destId="{2E59F562-72CB-4B18-A470-7229ECA2E602}" srcOrd="1" destOrd="0" presId="urn:microsoft.com/office/officeart/2005/8/layout/venn1"/>
    <dgm:cxn modelId="{78A1618E-CDD1-4497-B1CB-80E2BB6D5683}" type="presOf" srcId="{CA9EB2F3-BE73-41B9-A978-9CA4186A34B1}" destId="{04857FBE-89D2-4037-8CB2-9518E823EE33}" srcOrd="0" destOrd="0" presId="urn:microsoft.com/office/officeart/2005/8/layout/venn1"/>
    <dgm:cxn modelId="{14505A0F-45C5-435A-ADFF-6F004A337C26}" type="presOf" srcId="{146C877C-B0E0-4777-BAFB-2549401038F7}" destId="{097FE8A6-32A6-4191-8A15-11314F6E65CB}" srcOrd="0" destOrd="0" presId="urn:microsoft.com/office/officeart/2005/8/layout/venn1"/>
    <dgm:cxn modelId="{153C8874-9F2D-4818-8F2F-C6527C23A4CA}" type="presOf" srcId="{410039DD-4810-47E8-A0BA-11A9374881B5}" destId="{CDF15F5A-59E8-4B1E-A083-610293978FC8}" srcOrd="0" destOrd="0" presId="urn:microsoft.com/office/officeart/2005/8/layout/venn1"/>
    <dgm:cxn modelId="{E0A853AA-FC38-41C6-B3A5-376ACCD584A5}" type="presOf" srcId="{410039DD-4810-47E8-A0BA-11A9374881B5}" destId="{0D4AAF84-930B-4D3B-83DE-7BAF7B8DC81E}" srcOrd="1" destOrd="0" presId="urn:microsoft.com/office/officeart/2005/8/layout/venn1"/>
    <dgm:cxn modelId="{7C81A8ED-FDF7-45DE-B77B-E9BF1109C3A8}" srcId="{CA9EB2F3-BE73-41B9-A978-9CA4186A34B1}" destId="{410039DD-4810-47E8-A0BA-11A9374881B5}" srcOrd="1" destOrd="0" parTransId="{D4BE657F-9079-4F8C-8DAD-180A604D8FC3}" sibTransId="{F7FE93D1-61E5-48B5-991A-4ACC9F38FC5A}"/>
    <dgm:cxn modelId="{8ACA6311-3B4E-4487-8C73-3D8028D8218B}" type="presParOf" srcId="{04857FBE-89D2-4037-8CB2-9518E823EE33}" destId="{606D8E6A-C3B0-4462-91C0-F3AE2A829E63}" srcOrd="0" destOrd="0" presId="urn:microsoft.com/office/officeart/2005/8/layout/venn1"/>
    <dgm:cxn modelId="{0F593C05-D74B-41F9-A7B1-917627D6652D}" type="presParOf" srcId="{04857FBE-89D2-4037-8CB2-9518E823EE33}" destId="{33B52BA2-D6D6-471B-8F6F-1D1B2F519CE3}" srcOrd="1" destOrd="0" presId="urn:microsoft.com/office/officeart/2005/8/layout/venn1"/>
    <dgm:cxn modelId="{47BC22CB-CA5E-4D5B-93ED-A82D98206D9F}" type="presParOf" srcId="{04857FBE-89D2-4037-8CB2-9518E823EE33}" destId="{CDF15F5A-59E8-4B1E-A083-610293978FC8}" srcOrd="2" destOrd="0" presId="urn:microsoft.com/office/officeart/2005/8/layout/venn1"/>
    <dgm:cxn modelId="{2A554658-BB61-4604-BD96-8FAD47EFBF8F}" type="presParOf" srcId="{04857FBE-89D2-4037-8CB2-9518E823EE33}" destId="{0D4AAF84-930B-4D3B-83DE-7BAF7B8DC81E}" srcOrd="3" destOrd="0" presId="urn:microsoft.com/office/officeart/2005/8/layout/venn1"/>
    <dgm:cxn modelId="{5F9A86A8-4C74-47FA-A25B-BF12A7E9EF31}" type="presParOf" srcId="{04857FBE-89D2-4037-8CB2-9518E823EE33}" destId="{097FE8A6-32A6-4191-8A15-11314F6E65CB}" srcOrd="4" destOrd="0" presId="urn:microsoft.com/office/officeart/2005/8/layout/venn1"/>
    <dgm:cxn modelId="{17BF3726-1173-4DB1-AC5E-DAE9B92D66FF}" type="presParOf" srcId="{04857FBE-89D2-4037-8CB2-9518E823EE33}" destId="{2E59F562-72CB-4B18-A470-7229ECA2E602}" srcOrd="5"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6D8E6A-C3B0-4462-91C0-F3AE2A829E63}">
      <dsp:nvSpPr>
        <dsp:cNvPr id="0" name=""/>
        <dsp:cNvSpPr/>
      </dsp:nvSpPr>
      <dsp:spPr>
        <a:xfrm>
          <a:off x="2210658" y="45363"/>
          <a:ext cx="2177436" cy="2177436"/>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School</a:t>
          </a:r>
          <a:endParaRPr lang="en-US" sz="1800" kern="1200" dirty="0"/>
        </a:p>
      </dsp:txBody>
      <dsp:txXfrm>
        <a:off x="2500983" y="426414"/>
        <a:ext cx="1596786" cy="979846"/>
      </dsp:txXfrm>
    </dsp:sp>
    <dsp:sp modelId="{CDF15F5A-59E8-4B1E-A083-610293978FC8}">
      <dsp:nvSpPr>
        <dsp:cNvPr id="0" name=""/>
        <dsp:cNvSpPr/>
      </dsp:nvSpPr>
      <dsp:spPr>
        <a:xfrm>
          <a:off x="2996350" y="1406260"/>
          <a:ext cx="2177436" cy="2177436"/>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Family</a:t>
          </a:r>
          <a:endParaRPr lang="en-US" sz="1800" kern="1200" dirty="0"/>
        </a:p>
      </dsp:txBody>
      <dsp:txXfrm>
        <a:off x="3662283" y="1968765"/>
        <a:ext cx="1306461" cy="1197589"/>
      </dsp:txXfrm>
    </dsp:sp>
    <dsp:sp modelId="{097FE8A6-32A6-4191-8A15-11314F6E65CB}">
      <dsp:nvSpPr>
        <dsp:cNvPr id="0" name=""/>
        <dsp:cNvSpPr/>
      </dsp:nvSpPr>
      <dsp:spPr>
        <a:xfrm>
          <a:off x="1424967" y="1406260"/>
          <a:ext cx="2177436" cy="2177436"/>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Community</a:t>
          </a:r>
          <a:endParaRPr lang="en-US" sz="1800" kern="1200" dirty="0"/>
        </a:p>
      </dsp:txBody>
      <dsp:txXfrm>
        <a:off x="1630009" y="1968765"/>
        <a:ext cx="1306461" cy="11975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E4F8A69-0676-437F-89AB-941DAC9F6CC5}" type="datetimeFigureOut">
              <a:rPr lang="en-US" smtClean="0"/>
              <a:t>9/24/2021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9A20D44-BEA9-4A3E-A0A1-031D2AFFAD02}" type="slidenum">
              <a:rPr lang="en-US" smtClean="0"/>
              <a:t>‹#›</a:t>
            </a:fld>
            <a:endParaRPr lang="en-US"/>
          </a:p>
        </p:txBody>
      </p:sp>
    </p:spTree>
    <p:extLst>
      <p:ext uri="{BB962C8B-B14F-4D97-AF65-F5344CB8AC3E}">
        <p14:creationId xmlns:p14="http://schemas.microsoft.com/office/powerpoint/2010/main" val="42408378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F3D3990-0E24-42BA-A458-06E0FE98906D}" type="datetimeFigureOut">
              <a:rPr lang="en-US" smtClean="0"/>
              <a:t>9/24/2021</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675CE28-039D-4AE7-98EE-45D17E5DA632}" type="slidenum">
              <a:rPr lang="en-US" smtClean="0"/>
              <a:t>‹#›</a:t>
            </a:fld>
            <a:endParaRPr lang="en-US" dirty="0"/>
          </a:p>
        </p:txBody>
      </p:sp>
    </p:spTree>
    <p:extLst>
      <p:ext uri="{BB962C8B-B14F-4D97-AF65-F5344CB8AC3E}">
        <p14:creationId xmlns:p14="http://schemas.microsoft.com/office/powerpoint/2010/main" val="993548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err="1" smtClean="0"/>
              <a:t>Hlub</a:t>
            </a:r>
            <a:r>
              <a:rPr lang="en-US" baseline="0" dirty="0" smtClean="0"/>
              <a:t> Zoo</a:t>
            </a:r>
          </a:p>
          <a:p>
            <a:r>
              <a:rPr lang="en-US" baseline="0" dirty="0" smtClean="0"/>
              <a:t>Therapist names</a:t>
            </a:r>
            <a:r>
              <a:rPr lang="en-US" dirty="0" smtClean="0"/>
              <a:t>	</a:t>
            </a:r>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1</a:t>
            </a:fld>
            <a:endParaRPr lang="en-US" dirty="0"/>
          </a:p>
        </p:txBody>
      </p:sp>
    </p:spTree>
    <p:extLst>
      <p:ext uri="{BB962C8B-B14F-4D97-AF65-F5344CB8AC3E}">
        <p14:creationId xmlns:p14="http://schemas.microsoft.com/office/powerpoint/2010/main" val="3578662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3" name="Shape 273"/>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SzPct val="25000"/>
            </a:pPr>
            <a:r>
              <a:rPr lang="en-US" dirty="0">
                <a:solidFill>
                  <a:schemeClr val="dk1"/>
                </a:solidFill>
                <a:latin typeface="Arial"/>
                <a:ea typeface="Arial"/>
                <a:cs typeface="Arial"/>
                <a:sym typeface="Arial"/>
              </a:rPr>
              <a:t>JULIE</a:t>
            </a:r>
          </a:p>
          <a:p>
            <a:pPr>
              <a:buSzPct val="25000"/>
            </a:pPr>
            <a:r>
              <a:rPr lang="en-US" dirty="0">
                <a:solidFill>
                  <a:schemeClr val="dk1"/>
                </a:solidFill>
                <a:latin typeface="Arial"/>
                <a:ea typeface="Arial"/>
                <a:cs typeface="Arial"/>
                <a:sym typeface="Arial"/>
              </a:rPr>
              <a:t>As background, a review of available literature estimated that the rates of diagnosable mental illness among the Hmong community is likely double or more of the total U.S. population. These elevated rates include many of the more common mental health issues seen in the U.S., including major depression, anxiety, and PTSD (post-traumatic stress disorder). </a:t>
            </a:r>
          </a:p>
          <a:p>
            <a:pPr>
              <a:buSzPct val="25000"/>
            </a:pPr>
            <a:r>
              <a:rPr lang="en-US" dirty="0">
                <a:solidFill>
                  <a:schemeClr val="dk1"/>
                </a:solidFill>
                <a:latin typeface="Arial"/>
                <a:ea typeface="Arial"/>
                <a:cs typeface="Arial"/>
                <a:sym typeface="Arial"/>
              </a:rPr>
              <a:t> </a:t>
            </a:r>
          </a:p>
          <a:p>
            <a:pPr>
              <a:buSzPct val="25000"/>
            </a:pPr>
            <a:r>
              <a:rPr lang="en-US" dirty="0">
                <a:solidFill>
                  <a:schemeClr val="dk1"/>
                </a:solidFill>
                <a:latin typeface="Arial"/>
                <a:ea typeface="Arial"/>
                <a:cs typeface="Arial"/>
                <a:sym typeface="Arial"/>
              </a:rPr>
              <a:t>These estimates of high need not perfect, but they are believable given what we learned.  For instance, mental health conditions may be higher for Hmong refugees due to traumatic war and migration.  </a:t>
            </a:r>
            <a:endParaRPr lang="en-US" dirty="0" smtClean="0">
              <a:solidFill>
                <a:schemeClr val="dk1"/>
              </a:solidFill>
              <a:latin typeface="Arial"/>
              <a:ea typeface="Arial"/>
              <a:cs typeface="Arial"/>
              <a:sym typeface="Arial"/>
            </a:endParaRPr>
          </a:p>
          <a:p>
            <a:pPr>
              <a:buSzPct val="25000"/>
            </a:pPr>
            <a:endParaRPr lang="en-US" dirty="0" smtClean="0">
              <a:solidFill>
                <a:schemeClr val="dk1"/>
              </a:solidFill>
              <a:latin typeface="Arial"/>
              <a:ea typeface="Arial"/>
              <a:cs typeface="Arial"/>
              <a:sym typeface="Arial"/>
            </a:endParaRPr>
          </a:p>
          <a:p>
            <a:pPr>
              <a:buSzPct val="25000"/>
            </a:pPr>
            <a:r>
              <a:rPr lang="en-US" dirty="0" smtClean="0">
                <a:solidFill>
                  <a:schemeClr val="dk1"/>
                </a:solidFill>
                <a:latin typeface="Arial"/>
                <a:ea typeface="Arial"/>
                <a:cs typeface="Arial"/>
                <a:sym typeface="Arial"/>
              </a:rPr>
              <a:t>-comparison</a:t>
            </a:r>
            <a:r>
              <a:rPr lang="en-US" baseline="0" dirty="0" smtClean="0">
                <a:solidFill>
                  <a:schemeClr val="dk1"/>
                </a:solidFill>
                <a:latin typeface="Arial"/>
                <a:ea typeface="Arial"/>
                <a:cs typeface="Arial"/>
                <a:sym typeface="Arial"/>
              </a:rPr>
              <a:t> between Hmong and general population</a:t>
            </a:r>
          </a:p>
          <a:p>
            <a:pPr>
              <a:buSzPct val="25000"/>
            </a:pPr>
            <a:r>
              <a:rPr lang="en-US" baseline="0" dirty="0" smtClean="0">
                <a:solidFill>
                  <a:schemeClr val="dk1"/>
                </a:solidFill>
                <a:latin typeface="Arial"/>
                <a:ea typeface="Arial"/>
                <a:cs typeface="Arial"/>
                <a:sym typeface="Arial"/>
              </a:rPr>
              <a:t>-</a:t>
            </a:r>
            <a:r>
              <a:rPr lang="en-US" baseline="0" dirty="0" err="1" smtClean="0">
                <a:solidFill>
                  <a:schemeClr val="dk1"/>
                </a:solidFill>
                <a:latin typeface="Arial"/>
                <a:ea typeface="Arial"/>
                <a:cs typeface="Arial"/>
                <a:sym typeface="Arial"/>
              </a:rPr>
              <a:t>diagnosiable</a:t>
            </a:r>
            <a:r>
              <a:rPr lang="en-US" baseline="0" dirty="0" smtClean="0">
                <a:solidFill>
                  <a:schemeClr val="dk1"/>
                </a:solidFill>
                <a:latin typeface="Arial"/>
                <a:ea typeface="Arial"/>
                <a:cs typeface="Arial"/>
                <a:sym typeface="Arial"/>
              </a:rPr>
              <a:t> disorder due to issues experience in past few decades (war, trauma, migration, etc.)</a:t>
            </a:r>
            <a:endParaRPr lang="en-US" dirty="0">
              <a:solidFill>
                <a:schemeClr val="dk1"/>
              </a:solidFill>
              <a:latin typeface="Arial"/>
              <a:ea typeface="Arial"/>
              <a:cs typeface="Arial"/>
              <a:sym typeface="Arial"/>
            </a:endParaRPr>
          </a:p>
          <a:p>
            <a:pPr>
              <a:buSzPct val="25000"/>
            </a:pPr>
            <a:endParaRPr dirty="0">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10</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366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1" name="Shape 281"/>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Clr>
                <a:srgbClr val="CC3300"/>
              </a:buClr>
              <a:buSzPct val="25000"/>
            </a:pPr>
            <a:r>
              <a:rPr lang="en-US" dirty="0">
                <a:solidFill>
                  <a:srgbClr val="CC3300"/>
                </a:solidFill>
                <a:latin typeface="Calibri"/>
                <a:ea typeface="Calibri"/>
                <a:cs typeface="Calibri"/>
                <a:sym typeface="Calibri"/>
              </a:rPr>
              <a:t>JULIE:  One of the major findings that emerged, perhaps not surprisingly, was that there are unique cultural nuances that make identifying mental health needs among youth and adults challenging in the western concept of mental health. Before we discuss the complexities, it is important to point out some of the strengths of the Hmong culture as it relates to mental health. First, the Hmong community is a largely collectivistic community, with emphasis on the family and clan structure. Study participants frequently noted the importance of family within the culture, and noted that family or the clan would be the primary source of support for a youth or adult with mental health needs. Additionally, many participants spoke of the value of traditional healing practices, noting that these methods were available in Saint Paul and could be an effective means of addressing some mental health concerns. </a:t>
            </a:r>
          </a:p>
          <a:p>
            <a:pPr>
              <a:buClr>
                <a:schemeClr val="dk1"/>
              </a:buClr>
              <a:buSzPct val="25000"/>
            </a:pPr>
            <a:endParaRPr dirty="0">
              <a:solidFill>
                <a:srgbClr val="CC3300"/>
              </a:solidFill>
              <a:latin typeface="Calibri"/>
              <a:ea typeface="Calibri"/>
              <a:cs typeface="Calibri"/>
              <a:sym typeface="Calibri"/>
            </a:endParaRPr>
          </a:p>
          <a:p>
            <a:pPr>
              <a:spcBef>
                <a:spcPts val="367"/>
              </a:spcBef>
              <a:buSzPct val="25000"/>
            </a:pPr>
            <a:r>
              <a:rPr lang="en-US" dirty="0">
                <a:solidFill>
                  <a:srgbClr val="CC3300"/>
                </a:solidFill>
                <a:latin typeface="Calibri"/>
                <a:ea typeface="Calibri"/>
                <a:cs typeface="Calibri"/>
                <a:sym typeface="Calibri"/>
              </a:rPr>
              <a:t>These strengths can make identification of mental health needs complex, however. With a strong emphasis on family, there may be reluctance to seek help outside the family/clan structure, making it more difficult for youth and adults in need of greater intervention to be identified or to seek help. Additionally, many participants spoke of challenges in selecting traditional or western mental health services, often due to a tie to family/clan and a desire to work within familiar and trusted cultural practices. Older adults and those who had most recently arrived in the United States are likely to prefer traditional methods; youth from our study were more likely to prefer a western approach. It should be noted that community members and professionals alike felt a combination of approaches may be most beneficial, and some had experienced success using both methods in tandem.</a:t>
            </a:r>
          </a:p>
          <a:p>
            <a:pPr>
              <a:spcBef>
                <a:spcPts val="367"/>
              </a:spcBef>
              <a:buSzPct val="25000"/>
            </a:pPr>
            <a:endParaRPr dirty="0">
              <a:solidFill>
                <a:srgbClr val="CC3300"/>
              </a:solidFill>
              <a:latin typeface="Calibri"/>
              <a:ea typeface="Calibri"/>
              <a:cs typeface="Calibri"/>
              <a:sym typeface="Calibri"/>
            </a:endParaRPr>
          </a:p>
          <a:p>
            <a:pPr>
              <a:spcBef>
                <a:spcPts val="367"/>
              </a:spcBef>
              <a:buSzPct val="25000"/>
            </a:pPr>
            <a:r>
              <a:rPr lang="en-US" dirty="0">
                <a:solidFill>
                  <a:srgbClr val="CC3300"/>
                </a:solidFill>
                <a:latin typeface="Calibri"/>
                <a:ea typeface="Calibri"/>
                <a:cs typeface="Calibri"/>
                <a:sym typeface="Calibri"/>
              </a:rPr>
              <a:t>MARY MAY ADD:</a:t>
            </a:r>
          </a:p>
          <a:p>
            <a:pPr>
              <a:spcBef>
                <a:spcPts val="367"/>
              </a:spcBef>
              <a:buSzPct val="25000"/>
            </a:pPr>
            <a:r>
              <a:rPr lang="en-US" dirty="0">
                <a:solidFill>
                  <a:srgbClr val="CC3300"/>
                </a:solidFill>
                <a:latin typeface="Calibri"/>
                <a:ea typeface="Calibri"/>
                <a:cs typeface="Calibri"/>
                <a:sym typeface="Calibri"/>
              </a:rPr>
              <a:t>-what the traditional healings are, the stigma</a:t>
            </a:r>
          </a:p>
          <a:p>
            <a:pPr>
              <a:buSzPct val="25000"/>
            </a:pPr>
            <a:r>
              <a:rPr lang="en-US" dirty="0">
                <a:solidFill>
                  <a:schemeClr val="dk1"/>
                </a:solidFill>
                <a:latin typeface="Arial"/>
                <a:ea typeface="Arial"/>
                <a:cs typeface="Arial"/>
                <a:sym typeface="Arial"/>
              </a:rPr>
              <a:t>Some of the reasons for needing services (This was later – but seems to me it is more about why they are having mental health issues than the rest which is about recognizing and getting services : Youth reported that their parents didn’t think they could experience stress at their age. They also reported they faced pressure to be successful in school and maintain traditional family and gender roles. Additionally, many youth discussed challenges with their roles as cultural bridges for their families. Often children speak English and responsibility for completing paperwork and communicating with teachers and others falls to children. </a:t>
            </a:r>
          </a:p>
          <a:p>
            <a:pPr>
              <a:buSzPct val="25000"/>
            </a:pPr>
            <a:r>
              <a:rPr lang="en-US" dirty="0">
                <a:solidFill>
                  <a:schemeClr val="dk1"/>
                </a:solidFill>
                <a:latin typeface="Arial"/>
                <a:ea typeface="Arial"/>
                <a:cs typeface="Arial"/>
                <a:sym typeface="Arial"/>
              </a:rPr>
              <a:t>We learned that when looking at mental health issues, it was important to understand that the </a:t>
            </a:r>
            <a:r>
              <a:rPr lang="en-US" b="1" dirty="0">
                <a:solidFill>
                  <a:schemeClr val="dk1"/>
                </a:solidFill>
                <a:latin typeface="Arial"/>
                <a:ea typeface="Arial"/>
                <a:cs typeface="Arial"/>
                <a:sym typeface="Arial"/>
              </a:rPr>
              <a:t>Hmong community is largely collectivistic,</a:t>
            </a:r>
            <a:r>
              <a:rPr lang="en-US" dirty="0">
                <a:solidFill>
                  <a:schemeClr val="dk1"/>
                </a:solidFill>
                <a:latin typeface="Arial"/>
                <a:ea typeface="Arial"/>
                <a:cs typeface="Arial"/>
                <a:sym typeface="Arial"/>
              </a:rPr>
              <a:t> with emphasis on the family and clan structure. Study participants frequently noted the importance of family within the culture, and that family or the clan are the primary source of support for a youth or adult with mental health needs. </a:t>
            </a:r>
          </a:p>
          <a:p>
            <a:pPr>
              <a:buSzPct val="25000"/>
            </a:pPr>
            <a:r>
              <a:rPr lang="en-US" dirty="0">
                <a:solidFill>
                  <a:schemeClr val="dk1"/>
                </a:solidFill>
                <a:latin typeface="Arial"/>
                <a:ea typeface="Arial"/>
                <a:cs typeface="Arial"/>
                <a:sym typeface="Arial"/>
              </a:rPr>
              <a:t>Hmong may be reluctant to seek support from outside their family or clan, for fear of being </a:t>
            </a:r>
            <a:r>
              <a:rPr lang="en-US" b="1" dirty="0">
                <a:solidFill>
                  <a:schemeClr val="dk1"/>
                </a:solidFill>
                <a:latin typeface="Arial"/>
                <a:ea typeface="Arial"/>
                <a:cs typeface="Arial"/>
                <a:sym typeface="Arial"/>
              </a:rPr>
              <a:t>ostracized or bringing shame</a:t>
            </a:r>
            <a:r>
              <a:rPr lang="en-US" dirty="0">
                <a:solidFill>
                  <a:schemeClr val="dk1"/>
                </a:solidFill>
                <a:latin typeface="Arial"/>
                <a:ea typeface="Arial"/>
                <a:cs typeface="Arial"/>
                <a:sym typeface="Arial"/>
              </a:rPr>
              <a:t> to the family or clan. This is especially true in more traditional Hmong households, where there are strict gender roles, and women in particular may feel shameful.  </a:t>
            </a:r>
          </a:p>
          <a:p>
            <a:pPr>
              <a:buSzPct val="25000"/>
            </a:pPr>
            <a:r>
              <a:rPr lang="en-US" dirty="0">
                <a:solidFill>
                  <a:schemeClr val="dk1"/>
                </a:solidFill>
                <a:latin typeface="Arial"/>
                <a:ea typeface="Arial"/>
                <a:cs typeface="Arial"/>
                <a:sym typeface="Arial"/>
              </a:rPr>
              <a:t> </a:t>
            </a:r>
            <a:r>
              <a:rPr lang="en-US" b="1" dirty="0">
                <a:solidFill>
                  <a:schemeClr val="dk1"/>
                </a:solidFill>
                <a:latin typeface="Arial"/>
                <a:ea typeface="Arial"/>
                <a:cs typeface="Arial"/>
                <a:sym typeface="Arial"/>
              </a:rPr>
              <a:t>Hmong have traditional healing practices</a:t>
            </a:r>
            <a:r>
              <a:rPr lang="en-US" dirty="0">
                <a:solidFill>
                  <a:schemeClr val="dk1"/>
                </a:solidFill>
                <a:latin typeface="Arial"/>
                <a:ea typeface="Arial"/>
                <a:cs typeface="Arial"/>
                <a:sym typeface="Arial"/>
              </a:rPr>
              <a:t>, (what are these?) give examples here. With a strong emphasis on family, there may be reluctance to seek help outside the family/clan structure, making it more difficult for youth and adults in need of greater intervention to be identified or to seek help. Many participants said that there was a desire to work within familiar and trusted cultural practices. </a:t>
            </a:r>
          </a:p>
          <a:p>
            <a:pPr>
              <a:buSzPct val="25000"/>
            </a:pPr>
            <a:r>
              <a:rPr lang="en-US" dirty="0">
                <a:solidFill>
                  <a:schemeClr val="dk1"/>
                </a:solidFill>
                <a:latin typeface="Arial"/>
                <a:ea typeface="Arial"/>
                <a:cs typeface="Arial"/>
                <a:sym typeface="Arial"/>
              </a:rPr>
              <a:t>However, we found that the cultural healing methods were more likely to be important to older adults and those who had most recently arrived in the United States are likely to prefer traditional methods; youth from our study were more likely to prefer a western approach. </a:t>
            </a:r>
            <a:endParaRPr lang="en-US" dirty="0" smtClean="0">
              <a:solidFill>
                <a:schemeClr val="dk1"/>
              </a:solidFill>
              <a:latin typeface="Arial"/>
              <a:ea typeface="Arial"/>
              <a:cs typeface="Arial"/>
              <a:sym typeface="Arial"/>
            </a:endParaRPr>
          </a:p>
          <a:p>
            <a:pPr>
              <a:buSzPct val="25000"/>
            </a:pPr>
            <a:endParaRPr lang="en-US" dirty="0" smtClean="0">
              <a:solidFill>
                <a:schemeClr val="dk1"/>
              </a:solidFill>
              <a:latin typeface="Arial"/>
              <a:ea typeface="Arial"/>
              <a:cs typeface="Arial"/>
              <a:sym typeface="Arial"/>
            </a:endParaRPr>
          </a:p>
          <a:p>
            <a:pPr>
              <a:buSzPct val="25000"/>
            </a:pPr>
            <a:r>
              <a:rPr lang="en-US" dirty="0" smtClean="0">
                <a:solidFill>
                  <a:schemeClr val="dk1"/>
                </a:solidFill>
                <a:latin typeface="Arial"/>
                <a:ea typeface="Arial"/>
                <a:cs typeface="Arial"/>
                <a:sym typeface="Arial"/>
              </a:rPr>
              <a:t>-what are some</a:t>
            </a:r>
            <a:r>
              <a:rPr lang="en-US" baseline="0" dirty="0" smtClean="0">
                <a:solidFill>
                  <a:schemeClr val="dk1"/>
                </a:solidFill>
                <a:latin typeface="Arial"/>
                <a:ea typeface="Arial"/>
                <a:cs typeface="Arial"/>
                <a:sym typeface="Arial"/>
              </a:rPr>
              <a:t> strengths and resiliency in our culture?</a:t>
            </a:r>
            <a:endParaRPr lang="en-US" dirty="0">
              <a:solidFill>
                <a:schemeClr val="dk1"/>
              </a:solidFill>
              <a:latin typeface="Arial"/>
              <a:ea typeface="Arial"/>
              <a:cs typeface="Arial"/>
              <a:sym typeface="Arial"/>
            </a:endParaRPr>
          </a:p>
          <a:p>
            <a:pPr>
              <a:buClr>
                <a:schemeClr val="dk1"/>
              </a:buClr>
              <a:buSzPct val="25000"/>
            </a:pPr>
            <a:endParaRPr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11</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5366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Shape 290"/>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1" name="Shape 291"/>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SzPct val="25000"/>
            </a:pPr>
            <a:r>
              <a:rPr lang="en-US" dirty="0">
                <a:solidFill>
                  <a:schemeClr val="dk1"/>
                </a:solidFill>
                <a:latin typeface="Calibri"/>
                <a:ea typeface="Calibri"/>
                <a:cs typeface="Calibri"/>
                <a:sym typeface="Calibri"/>
              </a:rPr>
              <a:t>JULIE: There is considerable stigma surrounding mental health issues, and fear of bringing shame to the family/clan as result of mental health challenges. Stigma and shame result in challenges related to confidentiality. Study participants felt that, while it was important to receive services from a Hmong provider, someone who understands the cultural needs of a youth or adult, there were also concerns about maintaining confidentiality if a Hmong provider was used. There was fear that using services would label someone as “crazy”, and that they would bring shame to their families. That said, most study participants, youth and adults, preferred providers who were Hmong. </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System barriers exist within the community. Referral processes are complicated as Hmong often display symptoms of mental health in different ways, and usual referral sources, such as primary care or schools, may not ready to identify a Hmong person in need of services. Study participants noted that wait times to get into services can be frustrating, causing families to give up. </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Intake and assessment processes can also pose challenges. These processes do not generally allow for a great deal of trust or relationship building; instead eligibility for services is assessed at the first meeting. This can be uncomfortable for many in the Hmong community, and can result in a poor assessment. without trust, the Hmong may be unwilling to disclose sensitive and personal information necessary for the intake and assessment process. We also found current screening tools may not be culturally sensitive and may not identify Hmong in need of services, due to different display of symptoms. </a:t>
            </a:r>
          </a:p>
          <a:p>
            <a:pPr>
              <a:buSzPct val="25000"/>
            </a:pPr>
            <a:endParaRPr dirty="0">
              <a:solidFill>
                <a:schemeClr val="dk1"/>
              </a:solidFill>
              <a:latin typeface="Calibri"/>
              <a:ea typeface="Calibri"/>
              <a:cs typeface="Calibri"/>
              <a:sym typeface="Calibri"/>
            </a:endParaRPr>
          </a:p>
          <a:p>
            <a:pPr>
              <a:buSzPct val="25000"/>
            </a:pPr>
            <a:r>
              <a:rPr lang="en-US" dirty="0">
                <a:solidFill>
                  <a:schemeClr val="dk1"/>
                </a:solidFill>
                <a:latin typeface="Calibri"/>
                <a:ea typeface="Calibri"/>
                <a:cs typeface="Calibri"/>
                <a:sym typeface="Calibri"/>
              </a:rPr>
              <a:t>Hmong also face a number of practical barriers in accessing services, similar to many in the community. Barriers include language and limited English proficiency, transportation challenges, insurance and cost of services.    We will hear more about how this is dealt with when Mary discusses </a:t>
            </a:r>
            <a:r>
              <a:rPr lang="en-US" dirty="0" err="1">
                <a:solidFill>
                  <a:schemeClr val="dk1"/>
                </a:solidFill>
                <a:latin typeface="Calibri"/>
                <a:ea typeface="Calibri"/>
                <a:cs typeface="Calibri"/>
                <a:sym typeface="Calibri"/>
              </a:rPr>
              <a:t>Hlub</a:t>
            </a:r>
            <a:r>
              <a:rPr lang="en-US" dirty="0">
                <a:solidFill>
                  <a:schemeClr val="dk1"/>
                </a:solidFill>
                <a:latin typeface="Calibri"/>
                <a:ea typeface="Calibri"/>
                <a:cs typeface="Calibri"/>
                <a:sym typeface="Calibri"/>
              </a:rPr>
              <a:t> Zoo.  </a:t>
            </a:r>
            <a:endParaRPr lang="en-US" dirty="0" smtClean="0">
              <a:solidFill>
                <a:schemeClr val="dk1"/>
              </a:solidFill>
              <a:latin typeface="Calibri"/>
              <a:ea typeface="Calibri"/>
              <a:cs typeface="Calibri"/>
              <a:sym typeface="Calibri"/>
            </a:endParaRPr>
          </a:p>
          <a:p>
            <a:pPr>
              <a:buSzPct val="25000"/>
            </a:pPr>
            <a:endParaRPr lang="en-US" dirty="0" smtClean="0">
              <a:solidFill>
                <a:schemeClr val="dk1"/>
              </a:solidFill>
              <a:latin typeface="Calibri"/>
              <a:ea typeface="Calibri"/>
              <a:cs typeface="Calibri"/>
              <a:sym typeface="Calibri"/>
            </a:endParaRPr>
          </a:p>
          <a:p>
            <a:pPr>
              <a:buSzPct val="25000"/>
            </a:pPr>
            <a:r>
              <a:rPr lang="en-US" dirty="0" smtClean="0">
                <a:solidFill>
                  <a:schemeClr val="dk1"/>
                </a:solidFill>
                <a:latin typeface="Calibri"/>
                <a:ea typeface="Calibri"/>
                <a:cs typeface="Calibri"/>
                <a:sym typeface="Calibri"/>
              </a:rPr>
              <a:t>-system barriers: mistrust in systems (school,</a:t>
            </a:r>
            <a:r>
              <a:rPr lang="en-US" baseline="0" dirty="0" smtClean="0">
                <a:solidFill>
                  <a:schemeClr val="dk1"/>
                </a:solidFill>
                <a:latin typeface="Calibri"/>
                <a:ea typeface="Calibri"/>
                <a:cs typeface="Calibri"/>
                <a:sym typeface="Calibri"/>
              </a:rPr>
              <a:t> government system, fear), unavailable/inappropriate support/services that are invasive or unsupported</a:t>
            </a:r>
            <a:endParaRPr lang="en-US" dirty="0">
              <a:solidFill>
                <a:schemeClr val="dk1"/>
              </a:solidFill>
              <a:latin typeface="Calibri"/>
              <a:ea typeface="Calibri"/>
              <a:cs typeface="Calibri"/>
              <a:sym typeface="Calibri"/>
            </a:endParaRPr>
          </a:p>
        </p:txBody>
      </p:sp>
      <p:sp>
        <p:nvSpPr>
          <p:cNvPr id="292" name="Shape 292"/>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12</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7967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9" name="Shape 299"/>
          <p:cNvSpPr txBox="1">
            <a:spLocks noGrp="1"/>
          </p:cNvSpPr>
          <p:nvPr>
            <p:ph type="body" idx="1"/>
          </p:nvPr>
        </p:nvSpPr>
        <p:spPr>
          <a:xfrm>
            <a:off x="701040" y="4415790"/>
            <a:ext cx="5608320" cy="4183380"/>
          </a:xfrm>
          <a:prstGeom prst="rect">
            <a:avLst/>
          </a:prstGeom>
          <a:noFill/>
          <a:ln>
            <a:noFill/>
          </a:ln>
        </p:spPr>
        <p:txBody>
          <a:bodyPr lIns="93162" tIns="46568" rIns="93162" bIns="46568" anchor="t" anchorCtr="0">
            <a:noAutofit/>
          </a:bodyPr>
          <a:lstStyle/>
          <a:p>
            <a:pPr>
              <a:buSzPct val="25000"/>
            </a:pPr>
            <a:r>
              <a:rPr lang="en-US" dirty="0">
                <a:solidFill>
                  <a:schemeClr val="dk1"/>
                </a:solidFill>
                <a:latin typeface="Calibri"/>
                <a:ea typeface="Calibri"/>
                <a:cs typeface="Calibri"/>
                <a:sym typeface="Calibri"/>
              </a:rPr>
              <a:t>JULIE: Some of the main resources for mental health supports in the Saint Paul area include Ramsey County, Wilder, and programs at different Hmong-serving organizations.  You’ll hear a bit about one of the Wilder programs in a few moments. However, there are important gaps in these and other available services. </a:t>
            </a:r>
          </a:p>
          <a:p>
            <a:pPr>
              <a:buSzPct val="25000"/>
            </a:pPr>
            <a:endParaRPr dirty="0">
              <a:solidFill>
                <a:schemeClr val="dk1"/>
              </a:solidFill>
              <a:latin typeface="Calibri"/>
              <a:ea typeface="Calibri"/>
              <a:cs typeface="Calibri"/>
              <a:sym typeface="Calibri"/>
            </a:endParaRPr>
          </a:p>
          <a:p>
            <a:pPr marL="174698" indent="-174698">
              <a:buClr>
                <a:schemeClr val="dk1"/>
              </a:buClr>
              <a:buSzPct val="100000"/>
              <a:buFont typeface="Arial"/>
              <a:buChar char="•"/>
            </a:pPr>
            <a:r>
              <a:rPr lang="en-US" dirty="0">
                <a:solidFill>
                  <a:schemeClr val="dk1"/>
                </a:solidFill>
                <a:latin typeface="Calibri"/>
                <a:ea typeface="Calibri"/>
                <a:cs typeface="Calibri"/>
                <a:sym typeface="Calibri"/>
              </a:rPr>
              <a:t>Early identification and intervention services are lacking. Hmong families often access the mental health system after a crisis, or after a point at which symptoms have become very severe. </a:t>
            </a:r>
          </a:p>
          <a:p>
            <a:pPr marL="174698" indent="-174698">
              <a:buClr>
                <a:schemeClr val="dk1"/>
              </a:buClr>
              <a:buSzPct val="100000"/>
            </a:pPr>
            <a:endParaRPr dirty="0">
              <a:solidFill>
                <a:schemeClr val="dk1"/>
              </a:solidFill>
              <a:latin typeface="Calibri"/>
              <a:ea typeface="Calibri"/>
              <a:cs typeface="Calibri"/>
              <a:sym typeface="Calibri"/>
            </a:endParaRPr>
          </a:p>
          <a:p>
            <a:pPr marL="174698" indent="-174698">
              <a:buClr>
                <a:schemeClr val="dk1"/>
              </a:buClr>
              <a:buSzPct val="100000"/>
              <a:buFont typeface="Arial"/>
              <a:buChar char="•"/>
            </a:pPr>
            <a:r>
              <a:rPr lang="en-US" dirty="0">
                <a:solidFill>
                  <a:schemeClr val="dk1"/>
                </a:solidFill>
                <a:latin typeface="Calibri"/>
                <a:ea typeface="Calibri"/>
                <a:cs typeface="Calibri"/>
                <a:sym typeface="Calibri"/>
              </a:rPr>
              <a:t>There is also a lack of culturally competent and culturally specific services. Study participants felt that the needs of the Hmong community were best met by Hmong providers, as Hmong providers would be better positioned to take into account Hmong cultural values, cultural expressions of distress, and family dynamics and issues. Along with this, there is a lack of bilingual/bicultural providers within the community. This results in reliance on interpreters, as Hmong clients receive services from non-Hmong providers. Interpreters may not be adequately trained in mental health to adequately support clients and patients through treatment</a:t>
            </a:r>
            <a:r>
              <a:rPr lang="en-US" dirty="0" smtClean="0">
                <a:solidFill>
                  <a:schemeClr val="dk1"/>
                </a:solidFill>
                <a:latin typeface="Calibri"/>
                <a:ea typeface="Calibri"/>
                <a:cs typeface="Calibri"/>
                <a:sym typeface="Calibri"/>
              </a:rPr>
              <a:t>.</a:t>
            </a:r>
          </a:p>
          <a:p>
            <a:pPr marL="174698" indent="-174698">
              <a:buClr>
                <a:schemeClr val="dk1"/>
              </a:buClr>
              <a:buSzPct val="100000"/>
              <a:buFont typeface="Arial"/>
              <a:buChar char="•"/>
            </a:pPr>
            <a:endParaRPr lang="en-US" dirty="0" smtClean="0">
              <a:solidFill>
                <a:schemeClr val="dk1"/>
              </a:solidFill>
              <a:latin typeface="Calibri"/>
              <a:ea typeface="Calibri"/>
              <a:cs typeface="Calibri"/>
              <a:sym typeface="Calibri"/>
            </a:endParaRPr>
          </a:p>
          <a:p>
            <a:pPr marL="0" indent="0">
              <a:buClr>
                <a:schemeClr val="dk1"/>
              </a:buClr>
              <a:buSzPct val="100000"/>
              <a:buFont typeface="Arial"/>
              <a:buNone/>
            </a:pPr>
            <a:r>
              <a:rPr lang="en-US" dirty="0" smtClean="0">
                <a:solidFill>
                  <a:schemeClr val="dk1"/>
                </a:solidFill>
                <a:latin typeface="Calibri"/>
                <a:ea typeface="Calibri"/>
                <a:cs typeface="Calibri"/>
                <a:sym typeface="Calibri"/>
              </a:rPr>
              <a:t>-</a:t>
            </a:r>
            <a:endParaRPr lang="en-US" dirty="0">
              <a:solidFill>
                <a:schemeClr val="dk1"/>
              </a:solidFill>
              <a:latin typeface="Calibri"/>
              <a:ea typeface="Calibri"/>
              <a:cs typeface="Calibri"/>
              <a:sym typeface="Calibri"/>
            </a:endParaRPr>
          </a:p>
        </p:txBody>
      </p:sp>
      <p:sp>
        <p:nvSpPr>
          <p:cNvPr id="300" name="Shape 300"/>
          <p:cNvSpPr txBox="1">
            <a:spLocks noGrp="1"/>
          </p:cNvSpPr>
          <p:nvPr>
            <p:ph type="sldNum" idx="12"/>
          </p:nvPr>
        </p:nvSpPr>
        <p:spPr>
          <a:xfrm>
            <a:off x="3970937" y="8829967"/>
            <a:ext cx="3037840"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13</a:t>
            </a:fld>
            <a:endParaRPr lang="en-US">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Clr>
                <a:schemeClr val="dk1"/>
              </a:buClr>
              <a:buSzPct val="25000"/>
            </a:pPr>
            <a:endParaRPr dirty="0">
              <a:latin typeface="Arial"/>
              <a:ea typeface="Arial"/>
              <a:cs typeface="Arial"/>
              <a:sym typeface="Arial"/>
            </a:endParaRPr>
          </a:p>
          <a:p>
            <a:pPr>
              <a:buClr>
                <a:schemeClr val="dk1"/>
              </a:buClr>
              <a:buSzPct val="25000"/>
            </a:pPr>
            <a:r>
              <a:rPr lang="en-US" dirty="0">
                <a:latin typeface="Arial"/>
                <a:ea typeface="Arial"/>
                <a:cs typeface="Arial"/>
                <a:sym typeface="Arial"/>
              </a:rPr>
              <a:t>Refer back to some of the model minority </a:t>
            </a:r>
            <a:r>
              <a:rPr lang="en-US" dirty="0" err="1">
                <a:latin typeface="Arial"/>
                <a:ea typeface="Arial"/>
                <a:cs typeface="Arial"/>
                <a:sym typeface="Arial"/>
              </a:rPr>
              <a:t>sterotypes</a:t>
            </a:r>
            <a:r>
              <a:rPr lang="en-US" dirty="0">
                <a:latin typeface="Arial"/>
                <a:ea typeface="Arial"/>
                <a:cs typeface="Arial"/>
                <a:sym typeface="Arial"/>
              </a:rPr>
              <a:t>: </a:t>
            </a:r>
            <a:r>
              <a:rPr lang="en-US" sz="2000" dirty="0">
                <a:solidFill>
                  <a:srgbClr val="3F3F3F"/>
                </a:solidFill>
                <a:latin typeface="Questrial"/>
                <a:ea typeface="Questrial"/>
                <a:cs typeface="Questrial"/>
                <a:sym typeface="Questrial"/>
              </a:rPr>
              <a:t>submissive, compliant, docile, obedient and naturally smart.</a:t>
            </a:r>
          </a:p>
          <a:p>
            <a:pPr>
              <a:buClr>
                <a:schemeClr val="dk1"/>
              </a:buClr>
              <a:buSzPct val="25000"/>
            </a:pPr>
            <a:endParaRPr dirty="0">
              <a:latin typeface="Arial"/>
              <a:ea typeface="Arial"/>
              <a:cs typeface="Arial"/>
              <a:sym typeface="Arial"/>
            </a:endParaRPr>
          </a:p>
          <a:p>
            <a:pPr>
              <a:buClr>
                <a:schemeClr val="dk1"/>
              </a:buClr>
              <a:buSzPct val="25000"/>
            </a:pPr>
            <a:r>
              <a:rPr lang="en-US" dirty="0">
                <a:latin typeface="Arial"/>
                <a:ea typeface="Arial"/>
                <a:cs typeface="Arial"/>
                <a:sym typeface="Arial"/>
              </a:rPr>
              <a:t>Being withdraw.. describe internalizing behaviors.  We received 50 referrals.  I’m not saying that all these children have mental illness but we were able to develop a screening system to help identify students who needed further support.</a:t>
            </a:r>
          </a:p>
          <a:p>
            <a:pPr marL="465887"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Cultural Education</a:t>
            </a:r>
          </a:p>
          <a:p>
            <a:pPr marL="465887"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Psychoeducation</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Internalizing vs. Externalizing behaviors</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Social withdrawal</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Feelings of loneliness or guilt</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Somatic symptoms, i.e. headaches and stomachaches </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Not talking to or interacting with others</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Feeling sadness</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Nervousness or irritability</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Fearfulness</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Not standing up for yourself</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Changes in sleeping or eating patterns</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Difficulty </a:t>
            </a:r>
            <a:r>
              <a:rPr lang="en-US" sz="2000" dirty="0" smtClean="0">
                <a:solidFill>
                  <a:srgbClr val="3F3F3F"/>
                </a:solidFill>
                <a:latin typeface="Questrial"/>
                <a:ea typeface="Questrial"/>
                <a:cs typeface="Questrial"/>
                <a:sym typeface="Questrial"/>
              </a:rPr>
              <a:t>concentrating</a:t>
            </a:r>
          </a:p>
          <a:p>
            <a:pPr marL="931774" lvl="1" indent="-362356">
              <a:spcBef>
                <a:spcPts val="1019"/>
              </a:spcBef>
              <a:buClr>
                <a:schemeClr val="accent1"/>
              </a:buClr>
              <a:buSzPct val="100000"/>
              <a:buFont typeface="Noto Sans Symbols"/>
              <a:buChar char="○"/>
            </a:pPr>
            <a:endParaRPr lang="en-US" sz="2000" dirty="0">
              <a:solidFill>
                <a:srgbClr val="3F3F3F"/>
              </a:solidFill>
              <a:latin typeface="Questrial"/>
              <a:ea typeface="Questrial"/>
              <a:cs typeface="Questrial"/>
              <a:sym typeface="Questrial"/>
            </a:endParaRPr>
          </a:p>
          <a:p>
            <a:r>
              <a:rPr lang="en-US" dirty="0" smtClean="0"/>
              <a:t>-include consultation with teachers, parents, and clients</a:t>
            </a:r>
          </a:p>
          <a:p>
            <a:endParaRPr dirty="0"/>
          </a:p>
        </p:txBody>
      </p:sp>
      <p:sp>
        <p:nvSpPr>
          <p:cNvPr id="315" name="Shape 315"/>
          <p:cNvSpPr txBox="1">
            <a:spLocks noGrp="1"/>
          </p:cNvSpPr>
          <p:nvPr>
            <p:ph type="sldNum" idx="12"/>
          </p:nvPr>
        </p:nvSpPr>
        <p:spPr>
          <a:xfrm>
            <a:off x="3970937" y="8829967"/>
            <a:ext cx="3037840"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14</a:t>
            </a:fld>
            <a:endParaRPr lang="en-US"/>
          </a:p>
        </p:txBody>
      </p:sp>
    </p:spTree>
    <p:extLst>
      <p:ext uri="{BB962C8B-B14F-4D97-AF65-F5344CB8AC3E}">
        <p14:creationId xmlns:p14="http://schemas.microsoft.com/office/powerpoint/2010/main" val="1330838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a:buClr>
                <a:schemeClr val="dk1"/>
              </a:buClr>
              <a:buSzPct val="25000"/>
            </a:pPr>
            <a:r>
              <a:rPr lang="en-US" dirty="0" smtClean="0">
                <a:latin typeface="Arial"/>
                <a:ea typeface="Arial"/>
                <a:cs typeface="Arial"/>
                <a:sym typeface="Arial"/>
              </a:rPr>
              <a:t>Refer </a:t>
            </a:r>
            <a:r>
              <a:rPr lang="en-US" dirty="0">
                <a:latin typeface="Arial"/>
                <a:ea typeface="Arial"/>
                <a:cs typeface="Arial"/>
                <a:sym typeface="Arial"/>
              </a:rPr>
              <a:t>back to some of the model minority </a:t>
            </a:r>
            <a:r>
              <a:rPr lang="en-US" dirty="0" err="1">
                <a:latin typeface="Arial"/>
                <a:ea typeface="Arial"/>
                <a:cs typeface="Arial"/>
                <a:sym typeface="Arial"/>
              </a:rPr>
              <a:t>sterotypes</a:t>
            </a:r>
            <a:r>
              <a:rPr lang="en-US" dirty="0">
                <a:latin typeface="Arial"/>
                <a:ea typeface="Arial"/>
                <a:cs typeface="Arial"/>
                <a:sym typeface="Arial"/>
              </a:rPr>
              <a:t>: </a:t>
            </a:r>
            <a:r>
              <a:rPr lang="en-US" sz="2000" dirty="0">
                <a:solidFill>
                  <a:srgbClr val="3F3F3F"/>
                </a:solidFill>
                <a:latin typeface="Questrial"/>
                <a:ea typeface="Questrial"/>
                <a:cs typeface="Questrial"/>
                <a:sym typeface="Questrial"/>
              </a:rPr>
              <a:t>submissive, compliant, docile, obedient and naturally smart.</a:t>
            </a:r>
          </a:p>
          <a:p>
            <a:pPr>
              <a:buClr>
                <a:schemeClr val="dk1"/>
              </a:buClr>
              <a:buSzPct val="25000"/>
            </a:pPr>
            <a:endParaRPr dirty="0">
              <a:latin typeface="Arial"/>
              <a:ea typeface="Arial"/>
              <a:cs typeface="Arial"/>
              <a:sym typeface="Arial"/>
            </a:endParaRPr>
          </a:p>
          <a:p>
            <a:pPr>
              <a:buClr>
                <a:schemeClr val="dk1"/>
              </a:buClr>
              <a:buSzPct val="25000"/>
            </a:pPr>
            <a:r>
              <a:rPr lang="en-US" dirty="0">
                <a:latin typeface="Arial"/>
                <a:ea typeface="Arial"/>
                <a:cs typeface="Arial"/>
                <a:sym typeface="Arial"/>
              </a:rPr>
              <a:t>Being withdraw.. describe internalizing behaviors.  We received 50 referrals.  I’m not saying that all these children have mental illness but we were able to develop a screening system to help identify students who needed further support.</a:t>
            </a:r>
          </a:p>
          <a:p>
            <a:pPr marL="465887"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Cultural Education</a:t>
            </a:r>
          </a:p>
          <a:p>
            <a:pPr marL="465887"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Psychoeducation</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Internalizing vs. Externalizing behaviors</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Social withdrawal</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Feelings of loneliness or guilt</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Somatic symptoms, i.e. headaches and stomachaches </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Not talking to or interacting with others</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Feeling sadness</a:t>
            </a:r>
          </a:p>
          <a:p>
            <a:pPr marL="931774" lvl="1" indent="-388239">
              <a:spcBef>
                <a:spcPts val="1019"/>
              </a:spcBef>
              <a:buClr>
                <a:schemeClr val="accent1"/>
              </a:buClr>
              <a:buSzPct val="100000"/>
              <a:buFont typeface="Noto Sans Symbols"/>
              <a:buChar char="○"/>
            </a:pPr>
            <a:r>
              <a:rPr lang="en-US" sz="2400" dirty="0">
                <a:solidFill>
                  <a:srgbClr val="3F3F3F"/>
                </a:solidFill>
                <a:latin typeface="Questrial"/>
                <a:ea typeface="Questrial"/>
                <a:cs typeface="Questrial"/>
                <a:sym typeface="Questrial"/>
              </a:rPr>
              <a:t>Nervousness or irritability</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Fearfulness</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Not standing up for yourself</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Changes in sleeping or eating patterns</a:t>
            </a:r>
          </a:p>
          <a:p>
            <a:pPr marL="931774" lvl="1" indent="-362356">
              <a:spcBef>
                <a:spcPts val="1019"/>
              </a:spcBef>
              <a:buClr>
                <a:schemeClr val="accent1"/>
              </a:buClr>
              <a:buSzPct val="100000"/>
              <a:buFont typeface="Noto Sans Symbols"/>
              <a:buChar char="○"/>
            </a:pPr>
            <a:r>
              <a:rPr lang="en-US" sz="2000" dirty="0">
                <a:solidFill>
                  <a:srgbClr val="3F3F3F"/>
                </a:solidFill>
                <a:latin typeface="Questrial"/>
                <a:ea typeface="Questrial"/>
                <a:cs typeface="Questrial"/>
                <a:sym typeface="Questrial"/>
              </a:rPr>
              <a:t>Difficulty concentrating</a:t>
            </a:r>
          </a:p>
          <a:p>
            <a:endParaRPr lang="en-US" dirty="0" smtClean="0"/>
          </a:p>
          <a:p>
            <a:r>
              <a:rPr lang="en-US" dirty="0" smtClean="0"/>
              <a:t>-project </a:t>
            </a:r>
            <a:r>
              <a:rPr lang="en-US" dirty="0" err="1" smtClean="0"/>
              <a:t>Tsav</a:t>
            </a:r>
            <a:r>
              <a:rPr lang="en-US" baseline="0" dirty="0" smtClean="0"/>
              <a:t> </a:t>
            </a:r>
            <a:r>
              <a:rPr lang="en-US" baseline="0" dirty="0" err="1" smtClean="0"/>
              <a:t>Ntuj</a:t>
            </a:r>
            <a:r>
              <a:rPr lang="en-US" baseline="0" dirty="0" smtClean="0"/>
              <a:t>, </a:t>
            </a:r>
          </a:p>
          <a:p>
            <a:r>
              <a:rPr lang="en-US" baseline="0" dirty="0" smtClean="0"/>
              <a:t>-community engagement: RC </a:t>
            </a:r>
            <a:r>
              <a:rPr lang="en-US" baseline="0" dirty="0" err="1" smtClean="0"/>
              <a:t>childrens</a:t>
            </a:r>
            <a:r>
              <a:rPr lang="en-US" baseline="0" dirty="0" smtClean="0"/>
              <a:t> mental health advisory committee, county support for </a:t>
            </a:r>
            <a:r>
              <a:rPr lang="en-US" baseline="0" dirty="0" err="1" smtClean="0"/>
              <a:t>fundings</a:t>
            </a:r>
            <a:endParaRPr dirty="0"/>
          </a:p>
        </p:txBody>
      </p:sp>
      <p:sp>
        <p:nvSpPr>
          <p:cNvPr id="307" name="Shape 307"/>
          <p:cNvSpPr txBox="1">
            <a:spLocks noGrp="1"/>
          </p:cNvSpPr>
          <p:nvPr>
            <p:ph type="sldNum" idx="12"/>
          </p:nvPr>
        </p:nvSpPr>
        <p:spPr>
          <a:xfrm>
            <a:off x="3970937" y="8829967"/>
            <a:ext cx="3037840" cy="464820"/>
          </a:xfrm>
          <a:prstGeom prst="rect">
            <a:avLst/>
          </a:prstGeom>
        </p:spPr>
        <p:txBody>
          <a:bodyPr lIns="93162" tIns="46568" rIns="93162" bIns="46568" anchor="b" anchorCtr="0">
            <a:noAutofit/>
          </a:bodyPr>
          <a:lstStyle/>
          <a:p>
            <a:pPr>
              <a:buClr>
                <a:srgbClr val="000000"/>
              </a:buClr>
              <a:buSzPct val="25000"/>
            </a:pPr>
            <a:fld id="{00000000-1234-1234-1234-123412341234}" type="slidenum">
              <a:rPr lang="en-US"/>
              <a:pPr>
                <a:buClr>
                  <a:srgbClr val="000000"/>
                </a:buClr>
                <a:buSzPct val="25000"/>
              </a:pPr>
              <a:t>15</a:t>
            </a:fld>
            <a:endParaRPr lang="en-US"/>
          </a:p>
        </p:txBody>
      </p:sp>
    </p:spTree>
    <p:extLst>
      <p:ext uri="{BB962C8B-B14F-4D97-AF65-F5344CB8AC3E}">
        <p14:creationId xmlns:p14="http://schemas.microsoft.com/office/powerpoint/2010/main" val="83807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a:t>
            </a:r>
            <a:r>
              <a:rPr lang="en-US" baseline="0" dirty="0" smtClean="0"/>
              <a:t> on </a:t>
            </a:r>
            <a:r>
              <a:rPr lang="en-US" baseline="0" dirty="0" err="1" smtClean="0"/>
              <a:t>rop</a:t>
            </a: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675CE28-039D-4AE7-98EE-45D17E5DA632}" type="slidenum">
              <a:rPr lang="en-US" smtClean="0"/>
              <a:t>16</a:t>
            </a:fld>
            <a:endParaRPr lang="en-US" dirty="0"/>
          </a:p>
        </p:txBody>
      </p:sp>
    </p:spTree>
    <p:extLst>
      <p:ext uri="{BB962C8B-B14F-4D97-AF65-F5344CB8AC3E}">
        <p14:creationId xmlns:p14="http://schemas.microsoft.com/office/powerpoint/2010/main" val="2177457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4" name="Shape 33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solidFill>
                  <a:schemeClr val="dk1"/>
                </a:solidFill>
                <a:latin typeface="Calibri"/>
                <a:ea typeface="Calibri"/>
                <a:cs typeface="Calibri"/>
                <a:sym typeface="Calibri"/>
              </a:rPr>
              <a:t>Girls have to love one self, family, future, culture</a:t>
            </a:r>
          </a:p>
        </p:txBody>
      </p:sp>
      <p:sp>
        <p:nvSpPr>
          <p:cNvPr id="335" name="Shape 33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rgbClr val="FFFFFF"/>
                </a:solidFill>
                <a:latin typeface="Calibri"/>
                <a:ea typeface="Calibri"/>
                <a:cs typeface="Calibri"/>
                <a:sym typeface="Calibri"/>
              </a:rPr>
              <a:pPr>
                <a:buSzPct val="25000"/>
              </a:pPr>
              <a:t>17</a:t>
            </a:fld>
            <a:endParaRPr lang="en-US">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662854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Shape 33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34" name="Shape 334"/>
          <p:cNvSpPr txBox="1">
            <a:spLocks noGrp="1"/>
          </p:cNvSpPr>
          <p:nvPr>
            <p:ph type="body" idx="1"/>
          </p:nvPr>
        </p:nvSpPr>
        <p:spPr>
          <a:xfrm>
            <a:off x="701041" y="4415790"/>
            <a:ext cx="5608319" cy="4183380"/>
          </a:xfrm>
          <a:prstGeom prst="rect">
            <a:avLst/>
          </a:prstGeom>
          <a:noFill/>
          <a:ln>
            <a:noFill/>
          </a:ln>
        </p:spPr>
        <p:txBody>
          <a:bodyPr lIns="93162" tIns="46568" rIns="93162" bIns="46568" anchor="t" anchorCtr="0">
            <a:noAutofit/>
          </a:bodyPr>
          <a:lstStyle/>
          <a:p>
            <a:pPr>
              <a:buSzPct val="25000"/>
            </a:pPr>
            <a:r>
              <a:rPr lang="en-US">
                <a:solidFill>
                  <a:schemeClr val="dk1"/>
                </a:solidFill>
                <a:latin typeface="Calibri"/>
                <a:ea typeface="Calibri"/>
                <a:cs typeface="Calibri"/>
                <a:sym typeface="Calibri"/>
              </a:rPr>
              <a:t>Girls have to love one self, family, future, culture</a:t>
            </a:r>
          </a:p>
        </p:txBody>
      </p:sp>
      <p:sp>
        <p:nvSpPr>
          <p:cNvPr id="335" name="Shape 335"/>
          <p:cNvSpPr txBox="1">
            <a:spLocks noGrp="1"/>
          </p:cNvSpPr>
          <p:nvPr>
            <p:ph type="sldNum" idx="12"/>
          </p:nvPr>
        </p:nvSpPr>
        <p:spPr>
          <a:xfrm>
            <a:off x="3970937" y="8829967"/>
            <a:ext cx="3037839" cy="464820"/>
          </a:xfrm>
          <a:prstGeom prst="rect">
            <a:avLst/>
          </a:prstGeom>
          <a:noFill/>
          <a:ln>
            <a:noFill/>
          </a:ln>
        </p:spPr>
        <p:txBody>
          <a:bodyPr lIns="93162" tIns="46568" rIns="93162" bIns="46568" anchor="b" anchorCtr="0">
            <a:noAutofit/>
          </a:bodyPr>
          <a:lstStyle/>
          <a:p>
            <a:pPr>
              <a:buSzPct val="25000"/>
            </a:pPr>
            <a:fld id="{00000000-1234-1234-1234-123412341234}" type="slidenum">
              <a:rPr lang="en-US">
                <a:solidFill>
                  <a:srgbClr val="FFFFFF"/>
                </a:solidFill>
                <a:latin typeface="Calibri"/>
                <a:ea typeface="Calibri"/>
                <a:cs typeface="Calibri"/>
                <a:sym typeface="Calibri"/>
              </a:rPr>
              <a:pPr>
                <a:buSzPct val="25000"/>
              </a:pPr>
              <a:t>18</a:t>
            </a:fld>
            <a:endParaRPr lang="en-US">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8402195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student quote</a:t>
            </a:r>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19</a:t>
            </a:fld>
            <a:endParaRPr lang="en-US" dirty="0"/>
          </a:p>
        </p:txBody>
      </p:sp>
    </p:spTree>
    <p:extLst>
      <p:ext uri="{BB962C8B-B14F-4D97-AF65-F5344CB8AC3E}">
        <p14:creationId xmlns:p14="http://schemas.microsoft.com/office/powerpoint/2010/main" val="260288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smtClean="0"/>
              <a:t>In 24 school (elementary, middle, high school, HSRA)</a:t>
            </a:r>
          </a:p>
          <a:p>
            <a:r>
              <a:rPr lang="en-US" baseline="0" dirty="0" smtClean="0"/>
              <a:t>Kofi: more than 30 years</a:t>
            </a:r>
          </a:p>
          <a:p>
            <a:r>
              <a:rPr lang="en-US" baseline="0" dirty="0" err="1" smtClean="0"/>
              <a:t>Hlub</a:t>
            </a:r>
            <a:r>
              <a:rPr lang="en-US" baseline="0" dirty="0" smtClean="0"/>
              <a:t> Zoo 10 years</a:t>
            </a:r>
          </a:p>
          <a:p>
            <a:r>
              <a:rPr lang="en-US" baseline="0" dirty="0" smtClean="0"/>
              <a:t>Generalist: </a:t>
            </a:r>
          </a:p>
          <a:p>
            <a:r>
              <a:rPr lang="en-US" baseline="0" dirty="0" err="1" smtClean="0"/>
              <a:t>Sembrando</a:t>
            </a:r>
            <a:r>
              <a:rPr lang="en-US" baseline="0" dirty="0" smtClean="0"/>
              <a:t>: 2 years</a:t>
            </a:r>
          </a:p>
          <a:p>
            <a:r>
              <a:rPr lang="en-US" baseline="0" dirty="0" smtClean="0"/>
              <a:t>(center box)</a:t>
            </a:r>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2</a:t>
            </a:fld>
            <a:endParaRPr lang="en-US" dirty="0"/>
          </a:p>
        </p:txBody>
      </p:sp>
    </p:spTree>
    <p:extLst>
      <p:ext uri="{BB962C8B-B14F-4D97-AF65-F5344CB8AC3E}">
        <p14:creationId xmlns:p14="http://schemas.microsoft.com/office/powerpoint/2010/main" val="301747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t>
            </a:r>
            <a:r>
              <a:rPr lang="en-US" baseline="0" dirty="0" err="1" smtClean="0"/>
              <a:t>sembrando</a:t>
            </a:r>
            <a:r>
              <a:rPr lang="en-US" baseline="0" dirty="0" smtClean="0"/>
              <a:t> picture/update logo</a:t>
            </a:r>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3</a:t>
            </a:fld>
            <a:endParaRPr lang="en-US" dirty="0"/>
          </a:p>
        </p:txBody>
      </p:sp>
    </p:spTree>
    <p:extLst>
      <p:ext uri="{BB962C8B-B14F-4D97-AF65-F5344CB8AC3E}">
        <p14:creationId xmlns:p14="http://schemas.microsoft.com/office/powerpoint/2010/main" val="254844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200" dirty="0" smtClean="0"/>
              <a:t>Staff carries a caseload of 16-17 clients</a:t>
            </a:r>
          </a:p>
          <a:p>
            <a:pPr marL="285750" indent="-285750">
              <a:buFont typeface="Arial" panose="020B0604020202020204" pitchFamily="34" charset="0"/>
              <a:buChar char="•"/>
            </a:pPr>
            <a:r>
              <a:rPr lang="en-US" sz="1200" dirty="0" smtClean="0"/>
              <a:t>Provide individual/group/family therapy</a:t>
            </a:r>
          </a:p>
          <a:p>
            <a:pPr marL="285750" indent="-285750">
              <a:buFont typeface="Arial" panose="020B0604020202020204" pitchFamily="34" charset="0"/>
              <a:buChar char="•"/>
            </a:pPr>
            <a:r>
              <a:rPr lang="en-US" sz="1200" dirty="0" smtClean="0"/>
              <a:t>Provide advocacy</a:t>
            </a:r>
          </a:p>
          <a:p>
            <a:pPr marL="285750" indent="-285750">
              <a:buFont typeface="Arial" panose="020B0604020202020204" pitchFamily="34" charset="0"/>
              <a:buChar char="•"/>
            </a:pPr>
            <a:r>
              <a:rPr lang="en-US" sz="1200" dirty="0" smtClean="0"/>
              <a:t>Provide family crisis interventions </a:t>
            </a:r>
          </a:p>
          <a:p>
            <a:pPr marL="285750" indent="-285750">
              <a:buFont typeface="Arial" panose="020B0604020202020204" pitchFamily="34" charset="0"/>
              <a:buChar char="•"/>
            </a:pPr>
            <a:r>
              <a:rPr lang="en-US" sz="1200" dirty="0" smtClean="0"/>
              <a:t>Make referrals to other Mental Health Services including community resources</a:t>
            </a:r>
          </a:p>
          <a:p>
            <a:pPr marL="285750" indent="-285750">
              <a:buFont typeface="Arial" panose="020B0604020202020204" pitchFamily="34" charset="0"/>
              <a:buChar char="•"/>
            </a:pPr>
            <a:endParaRPr lang="en-US" sz="1200" dirty="0" smtClean="0"/>
          </a:p>
          <a:p>
            <a:pPr marL="0" indent="0">
              <a:buFont typeface="Arial" panose="020B0604020202020204" pitchFamily="34" charset="0"/>
              <a:buNone/>
            </a:pPr>
            <a:r>
              <a:rPr lang="en-US" sz="1200" dirty="0" smtClean="0"/>
              <a:t>(share own personal stories)</a:t>
            </a:r>
          </a:p>
          <a:p>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4</a:t>
            </a:fld>
            <a:endParaRPr lang="en-US" dirty="0"/>
          </a:p>
        </p:txBody>
      </p:sp>
    </p:spTree>
    <p:extLst>
      <p:ext uri="{BB962C8B-B14F-4D97-AF65-F5344CB8AC3E}">
        <p14:creationId xmlns:p14="http://schemas.microsoft.com/office/powerpoint/2010/main" val="2188118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We can make note here of things that we can NOT do. (i.e. consult on specifics of non-Wilder-clients, etc.)</a:t>
            </a:r>
          </a:p>
          <a:p>
            <a:r>
              <a:rPr lang="en-US" dirty="0" smtClean="0"/>
              <a:t>(share</a:t>
            </a:r>
            <a:r>
              <a:rPr lang="en-US" baseline="0" dirty="0" smtClean="0"/>
              <a:t> stories and collaboration within school)</a:t>
            </a:r>
          </a:p>
          <a:p>
            <a:r>
              <a:rPr lang="en-US" baseline="0" dirty="0" smtClean="0"/>
              <a:t>Life of SBMH therapist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-Serve as a liaison between family, community &amp;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Facilitate family home visits</a:t>
            </a:r>
          </a:p>
          <a:p>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5</a:t>
            </a:fld>
            <a:endParaRPr lang="en-US" dirty="0"/>
          </a:p>
        </p:txBody>
      </p:sp>
    </p:spTree>
    <p:extLst>
      <p:ext uri="{BB962C8B-B14F-4D97-AF65-F5344CB8AC3E}">
        <p14:creationId xmlns:p14="http://schemas.microsoft.com/office/powerpoint/2010/main" val="2864828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6</a:t>
            </a:fld>
            <a:endParaRPr lang="en-US" dirty="0"/>
          </a:p>
        </p:txBody>
      </p:sp>
    </p:spTree>
    <p:extLst>
      <p:ext uri="{BB962C8B-B14F-4D97-AF65-F5344CB8AC3E}">
        <p14:creationId xmlns:p14="http://schemas.microsoft.com/office/powerpoint/2010/main" val="138335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Behavior/internal</a:t>
            </a:r>
            <a:r>
              <a:rPr lang="en-US" baseline="0" dirty="0" smtClean="0"/>
              <a:t> world: internalize</a:t>
            </a:r>
          </a:p>
          <a:p>
            <a:r>
              <a:rPr lang="en-US" baseline="0" dirty="0" smtClean="0"/>
              <a:t>Model related to school/family/community culture: </a:t>
            </a:r>
          </a:p>
          <a:p>
            <a:r>
              <a:rPr lang="en-US" dirty="0" smtClean="0"/>
              <a:t>Look at student</a:t>
            </a:r>
            <a:r>
              <a:rPr lang="en-US" baseline="0" dirty="0" smtClean="0"/>
              <a:t> in holistic view, not just behaviors. Understand factors that impact child</a:t>
            </a:r>
          </a:p>
          <a:p>
            <a:r>
              <a:rPr lang="en-US" baseline="0" dirty="0" smtClean="0"/>
              <a:t>Connect client in understanding different system, culture plays role in how </a:t>
            </a:r>
            <a:r>
              <a:rPr lang="en-US" baseline="0" dirty="0" err="1" smtClean="0"/>
              <a:t>mh</a:t>
            </a:r>
            <a:r>
              <a:rPr lang="en-US" baseline="0" dirty="0" smtClean="0"/>
              <a:t> is viewed </a:t>
            </a:r>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7</a:t>
            </a:fld>
            <a:endParaRPr lang="en-US" dirty="0"/>
          </a:p>
        </p:txBody>
      </p:sp>
    </p:spTree>
    <p:extLst>
      <p:ext uri="{BB962C8B-B14F-4D97-AF65-F5344CB8AC3E}">
        <p14:creationId xmlns:p14="http://schemas.microsoft.com/office/powerpoint/2010/main" val="99029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year anniversary</a:t>
            </a:r>
          </a:p>
          <a:p>
            <a:r>
              <a:rPr lang="en-US" dirty="0" smtClean="0"/>
              <a:t>events</a:t>
            </a:r>
            <a:endParaRPr lang="en-US" dirty="0"/>
          </a:p>
        </p:txBody>
      </p:sp>
      <p:sp>
        <p:nvSpPr>
          <p:cNvPr id="4" name="Slide Number Placeholder 3"/>
          <p:cNvSpPr>
            <a:spLocks noGrp="1"/>
          </p:cNvSpPr>
          <p:nvPr>
            <p:ph type="sldNum" sz="quarter" idx="10"/>
          </p:nvPr>
        </p:nvSpPr>
        <p:spPr/>
        <p:txBody>
          <a:bodyPr/>
          <a:lstStyle/>
          <a:p>
            <a:fld id="{1675CE28-039D-4AE7-98EE-45D17E5DA632}" type="slidenum">
              <a:rPr lang="en-US" smtClean="0"/>
              <a:t>8</a:t>
            </a:fld>
            <a:endParaRPr lang="en-US" dirty="0"/>
          </a:p>
        </p:txBody>
      </p:sp>
    </p:spTree>
    <p:extLst>
      <p:ext uri="{BB962C8B-B14F-4D97-AF65-F5344CB8AC3E}">
        <p14:creationId xmlns:p14="http://schemas.microsoft.com/office/powerpoint/2010/main" val="3076746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timeline</a:t>
            </a:r>
          </a:p>
        </p:txBody>
      </p:sp>
      <p:sp>
        <p:nvSpPr>
          <p:cNvPr id="4" name="Slide Number Placeholder 3"/>
          <p:cNvSpPr>
            <a:spLocks noGrp="1"/>
          </p:cNvSpPr>
          <p:nvPr>
            <p:ph type="sldNum" sz="quarter" idx="10"/>
          </p:nvPr>
        </p:nvSpPr>
        <p:spPr/>
        <p:txBody>
          <a:bodyPr/>
          <a:lstStyle/>
          <a:p>
            <a:fld id="{1675CE28-039D-4AE7-98EE-45D17E5DA632}" type="slidenum">
              <a:rPr lang="en-US" smtClean="0"/>
              <a:t>9</a:t>
            </a:fld>
            <a:endParaRPr lang="en-US" dirty="0"/>
          </a:p>
        </p:txBody>
      </p:sp>
    </p:spTree>
    <p:extLst>
      <p:ext uri="{BB962C8B-B14F-4D97-AF65-F5344CB8AC3E}">
        <p14:creationId xmlns:p14="http://schemas.microsoft.com/office/powerpoint/2010/main" val="196280062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11" Type="http://schemas.openxmlformats.org/officeDocument/2006/relationships/image" Target="../media/image1.png"/><Relationship Id="rId5" Type="http://schemas.openxmlformats.org/officeDocument/2006/relationships/image" Target="../media/image6.png"/><Relationship Id="rId10" Type="http://schemas.openxmlformats.org/officeDocument/2006/relationships/image" Target="../media/image2.jpeg"/><Relationship Id="rId4" Type="http://schemas.openxmlformats.org/officeDocument/2006/relationships/image" Target="../media/image5.jpeg"/><Relationship Id="rId9" Type="http://schemas.openxmlformats.org/officeDocument/2006/relationships/image" Target="../media/image10.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screen">
            <a:lum bright="70000" contrast="-70000"/>
            <a:extLst>
              <a:ext uri="{28A0092B-C50C-407E-A947-70E740481C1C}">
                <a14:useLocalDpi xmlns:a14="http://schemas.microsoft.com/office/drawing/2010/main"/>
              </a:ext>
            </a:extLst>
          </a:blip>
          <a:srcRect l="-6"/>
          <a:stretch/>
        </p:blipFill>
        <p:spPr>
          <a:xfrm>
            <a:off x="9067082" y="-7573"/>
            <a:ext cx="3140508" cy="3140505"/>
          </a:xfrm>
          <a:prstGeom prst="rect">
            <a:avLst/>
          </a:prstGeom>
          <a:ln>
            <a:noFill/>
          </a:ln>
        </p:spPr>
      </p:pic>
      <p:pic>
        <p:nvPicPr>
          <p:cNvPr id="13" name="Picture 12"/>
          <p:cNvPicPr>
            <a:picLocks noChangeAspect="1"/>
          </p:cNvPicPr>
          <p:nvPr/>
        </p:nvPicPr>
        <p:blipFill rotWithShape="1">
          <a:blip r:embed="rId3" cstate="screen">
            <a:lum bright="70000" contrast="-70000"/>
            <a:extLst>
              <a:ext uri="{28A0092B-C50C-407E-A947-70E740481C1C}">
                <a14:useLocalDpi xmlns:a14="http://schemas.microsoft.com/office/drawing/2010/main"/>
              </a:ext>
            </a:extLst>
          </a:blip>
          <a:srcRect/>
          <a:stretch/>
        </p:blipFill>
        <p:spPr>
          <a:xfrm>
            <a:off x="-15587" y="-7573"/>
            <a:ext cx="3140508" cy="3140505"/>
          </a:xfrm>
          <a:prstGeom prst="rect">
            <a:avLst/>
          </a:prstGeom>
          <a:ln>
            <a:noFill/>
          </a:ln>
        </p:spPr>
      </p:pic>
      <p:pic>
        <p:nvPicPr>
          <p:cNvPr id="15" name="Picture 14"/>
          <p:cNvPicPr>
            <a:picLocks noChangeAspect="1"/>
          </p:cNvPicPr>
          <p:nvPr/>
        </p:nvPicPr>
        <p:blipFill rotWithShape="1">
          <a:blip r:embed="rId4" cstate="screen">
            <a:lum bright="70000" contrast="-70000"/>
            <a:extLst>
              <a:ext uri="{28A0092B-C50C-407E-A947-70E740481C1C}">
                <a14:useLocalDpi xmlns:a14="http://schemas.microsoft.com/office/drawing/2010/main"/>
              </a:ext>
            </a:extLst>
          </a:blip>
          <a:srcRect r="-6"/>
          <a:stretch/>
        </p:blipFill>
        <p:spPr>
          <a:xfrm>
            <a:off x="6029235" y="-7573"/>
            <a:ext cx="3140508" cy="3140505"/>
          </a:xfrm>
          <a:prstGeom prst="rect">
            <a:avLst/>
          </a:prstGeom>
          <a:ln>
            <a:noFill/>
          </a:ln>
        </p:spPr>
      </p:pic>
      <p:pic>
        <p:nvPicPr>
          <p:cNvPr id="18" name="Picture 17"/>
          <p:cNvPicPr>
            <a:picLocks noChangeAspect="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a:xfrm>
            <a:off x="3022259" y="-10854"/>
            <a:ext cx="3109636" cy="3147066"/>
          </a:xfrm>
          <a:prstGeom prst="rect">
            <a:avLst/>
          </a:prstGeom>
          <a:ln>
            <a:noFill/>
          </a:ln>
        </p:spPr>
      </p:pic>
      <p:pic>
        <p:nvPicPr>
          <p:cNvPr id="12" name="Picture 11"/>
          <p:cNvPicPr>
            <a:picLocks noChangeAspect="1"/>
          </p:cNvPicPr>
          <p:nvPr/>
        </p:nvPicPr>
        <p:blipFill rotWithShape="1">
          <a:blip r:embed="rId6" cstate="screen">
            <a:lum bright="70000" contrast="-70000"/>
            <a:extLst>
              <a:ext uri="{28A0092B-C50C-407E-A947-70E740481C1C}">
                <a14:useLocalDpi xmlns:a14="http://schemas.microsoft.com/office/drawing/2010/main"/>
              </a:ext>
            </a:extLst>
          </a:blip>
          <a:srcRect b="917"/>
          <a:stretch/>
        </p:blipFill>
        <p:spPr>
          <a:xfrm>
            <a:off x="-15587" y="2910407"/>
            <a:ext cx="3140508" cy="3111703"/>
          </a:xfrm>
          <a:prstGeom prst="rect">
            <a:avLst/>
          </a:prstGeom>
          <a:ln>
            <a:noFill/>
          </a:ln>
        </p:spPr>
      </p:pic>
      <p:pic>
        <p:nvPicPr>
          <p:cNvPr id="14" name="Picture 13"/>
          <p:cNvPicPr>
            <a:picLocks noChangeAspect="1"/>
          </p:cNvPicPr>
          <p:nvPr/>
        </p:nvPicPr>
        <p:blipFill rotWithShape="1">
          <a:blip r:embed="rId7" cstate="screen">
            <a:lum bright="70000" contrast="-70000"/>
            <a:extLst>
              <a:ext uri="{28A0092B-C50C-407E-A947-70E740481C1C}">
                <a14:useLocalDpi xmlns:a14="http://schemas.microsoft.com/office/drawing/2010/main"/>
              </a:ext>
            </a:extLst>
          </a:blip>
          <a:srcRect r="-94" b="1992"/>
          <a:stretch/>
        </p:blipFill>
        <p:spPr>
          <a:xfrm>
            <a:off x="6097575" y="2910408"/>
            <a:ext cx="3140508" cy="3077971"/>
          </a:xfrm>
          <a:prstGeom prst="rect">
            <a:avLst/>
          </a:prstGeom>
          <a:ln>
            <a:noFill/>
          </a:ln>
        </p:spPr>
      </p:pic>
      <p:pic>
        <p:nvPicPr>
          <p:cNvPr id="17" name="Picture 16"/>
          <p:cNvPicPr>
            <a:picLocks noChangeAspect="1"/>
          </p:cNvPicPr>
          <p:nvPr/>
        </p:nvPicPr>
        <p:blipFill rotWithShape="1">
          <a:blip r:embed="rId8" cstate="screen">
            <a:lum bright="70000" contrast="-70000"/>
            <a:extLst>
              <a:ext uri="{28A0092B-C50C-407E-A947-70E740481C1C}">
                <a14:useLocalDpi xmlns:a14="http://schemas.microsoft.com/office/drawing/2010/main"/>
              </a:ext>
            </a:extLst>
          </a:blip>
          <a:srcRect t="71" b="-1824"/>
          <a:stretch/>
        </p:blipFill>
        <p:spPr>
          <a:xfrm>
            <a:off x="9169743" y="2912535"/>
            <a:ext cx="3053435" cy="3124199"/>
          </a:xfrm>
          <a:prstGeom prst="rect">
            <a:avLst/>
          </a:prstGeom>
          <a:ln>
            <a:noFill/>
          </a:ln>
        </p:spPr>
      </p:pic>
      <p:pic>
        <p:nvPicPr>
          <p:cNvPr id="10" name="Picture 9"/>
          <p:cNvPicPr>
            <a:picLocks noChangeAspect="1"/>
          </p:cNvPicPr>
          <p:nvPr/>
        </p:nvPicPr>
        <p:blipFill rotWithShape="1">
          <a:blip r:embed="rId9" cstate="screen">
            <a:lum bright="70000" contrast="-70000"/>
            <a:extLst>
              <a:ext uri="{28A0092B-C50C-407E-A947-70E740481C1C}">
                <a14:useLocalDpi xmlns:a14="http://schemas.microsoft.com/office/drawing/2010/main"/>
              </a:ext>
            </a:extLst>
          </a:blip>
          <a:srcRect l="-272" r="1321" b="1260"/>
          <a:stretch/>
        </p:blipFill>
        <p:spPr>
          <a:xfrm>
            <a:off x="3022260" y="2910408"/>
            <a:ext cx="3099141" cy="3100927"/>
          </a:xfrm>
          <a:prstGeom prst="rect">
            <a:avLst/>
          </a:prstGeom>
          <a:ln>
            <a:noFill/>
          </a:ln>
        </p:spPr>
      </p:pic>
      <p:sp>
        <p:nvSpPr>
          <p:cNvPr id="2" name="Title 1"/>
          <p:cNvSpPr>
            <a:spLocks noGrp="1"/>
          </p:cNvSpPr>
          <p:nvPr>
            <p:ph type="ctrTitle" hasCustomPrompt="1"/>
          </p:nvPr>
        </p:nvSpPr>
        <p:spPr>
          <a:xfrm>
            <a:off x="-1845" y="581894"/>
            <a:ext cx="12193845" cy="2235871"/>
          </a:xfrm>
          <a:prstGeom prst="rect">
            <a:avLst/>
          </a:prstGeom>
          <a:noFill/>
        </p:spPr>
        <p:txBody>
          <a:bodyPr anchor="b"/>
          <a:lstStyle>
            <a:lvl1pPr algn="ctr">
              <a:defRPr sz="4500" b="1">
                <a:solidFill>
                  <a:schemeClr val="tx2"/>
                </a:solidFill>
              </a:defRPr>
            </a:lvl1pPr>
          </a:lstStyle>
          <a:p>
            <a:r>
              <a:rPr lang="en-US" dirty="0" smtClean="0"/>
              <a:t>Add presentation title here</a:t>
            </a:r>
            <a:endParaRPr lang="en-US" dirty="0"/>
          </a:p>
        </p:txBody>
      </p:sp>
      <p:sp>
        <p:nvSpPr>
          <p:cNvPr id="3" name="Subtitle 2"/>
          <p:cNvSpPr>
            <a:spLocks noGrp="1"/>
          </p:cNvSpPr>
          <p:nvPr>
            <p:ph type="subTitle" idx="1" hasCustomPrompt="1"/>
          </p:nvPr>
        </p:nvSpPr>
        <p:spPr>
          <a:xfrm>
            <a:off x="-1845" y="2980241"/>
            <a:ext cx="12193845" cy="1655762"/>
          </a:xfrm>
          <a:prstGeom prst="rect">
            <a:avLst/>
          </a:prstGeom>
        </p:spPr>
        <p:txBody>
          <a:bodyPr/>
          <a:lstStyle>
            <a:lvl1pPr marL="0" indent="0" algn="ctr">
              <a:buNone/>
              <a:defRPr sz="2400" b="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Add date, meeting name, department </a:t>
            </a:r>
            <a:br>
              <a:rPr lang="en-US" dirty="0" smtClean="0"/>
            </a:br>
            <a:r>
              <a:rPr lang="en-US" dirty="0" smtClean="0"/>
              <a:t>and any other important info here</a:t>
            </a:r>
          </a:p>
        </p:txBody>
      </p:sp>
      <p:grpSp>
        <p:nvGrpSpPr>
          <p:cNvPr id="23" name="Group 22"/>
          <p:cNvGrpSpPr/>
          <p:nvPr/>
        </p:nvGrpSpPr>
        <p:grpSpPr>
          <a:xfrm>
            <a:off x="-119980" y="5708998"/>
            <a:ext cx="12431960" cy="1246079"/>
            <a:chOff x="-24016" y="5724923"/>
            <a:chExt cx="12223178" cy="1225152"/>
          </a:xfrm>
        </p:grpSpPr>
        <p:pic>
          <p:nvPicPr>
            <p:cNvPr id="22" name="Picture 21"/>
            <p:cNvPicPr>
              <a:picLocks noChangeAspect="1"/>
            </p:cNvPicPr>
            <p:nvPr userDrawn="1"/>
          </p:nvPicPr>
          <p:blipFill rotWithShape="1">
            <a:blip r:embed="rId10" cstate="print">
              <a:extLst>
                <a:ext uri="{28A0092B-C50C-407E-A947-70E740481C1C}">
                  <a14:useLocalDpi xmlns:a14="http://schemas.microsoft.com/office/drawing/2010/main" val="0"/>
                </a:ext>
              </a:extLst>
            </a:blip>
            <a:srcRect t="1550"/>
            <a:stretch/>
          </p:blipFill>
          <p:spPr>
            <a:xfrm>
              <a:off x="-24016" y="5989638"/>
              <a:ext cx="12223178" cy="871015"/>
            </a:xfrm>
            <a:prstGeom prst="rect">
              <a:avLst/>
            </a:prstGeom>
            <a:ln>
              <a:noFill/>
            </a:ln>
          </p:spPr>
        </p:pic>
        <p:grpSp>
          <p:nvGrpSpPr>
            <p:cNvPr id="16" name="Group 15"/>
            <p:cNvGrpSpPr/>
            <p:nvPr userDrawn="1"/>
          </p:nvGrpSpPr>
          <p:grpSpPr>
            <a:xfrm>
              <a:off x="4572000" y="5724923"/>
              <a:ext cx="2336800" cy="1225152"/>
              <a:chOff x="4572000" y="5724923"/>
              <a:chExt cx="2336800" cy="1225152"/>
            </a:xfrm>
          </p:grpSpPr>
          <p:sp>
            <p:nvSpPr>
              <p:cNvPr id="8" name="Rounded Rectangle 7"/>
              <p:cNvSpPr/>
              <p:nvPr userDrawn="1"/>
            </p:nvSpPr>
            <p:spPr>
              <a:xfrm>
                <a:off x="4572000" y="5724923"/>
                <a:ext cx="2336800" cy="1225152"/>
              </a:xfrm>
              <a:prstGeom prst="roundRect">
                <a:avLst>
                  <a:gd name="adj" fmla="val 115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704614" y="5887401"/>
                <a:ext cx="2071572" cy="880610"/>
              </a:xfrm>
              <a:prstGeom prst="rect">
                <a:avLst/>
              </a:prstGeom>
            </p:spPr>
          </p:pic>
        </p:grpSp>
      </p:grpSp>
    </p:spTree>
    <p:extLst>
      <p:ext uri="{BB962C8B-B14F-4D97-AF65-F5344CB8AC3E}">
        <p14:creationId xmlns:p14="http://schemas.microsoft.com/office/powerpoint/2010/main" val="21033417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456415" y="365127"/>
            <a:ext cx="11223396"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3053148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15" y="365127"/>
            <a:ext cx="11223396" cy="1325563"/>
          </a:xfrm>
          <a:prstGeom prst="rect">
            <a:avLst/>
          </a:prstGeom>
        </p:spPr>
        <p:txBody>
          <a:bodyPr/>
          <a:lstStyle>
            <a:lvl1pPr>
              <a:defRPr>
                <a:latin typeface="Century Gothic" panose="020B050202020202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6416" y="1825625"/>
            <a:ext cx="5563387"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1" y="1825625"/>
            <a:ext cx="5507611"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653923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456415" y="365127"/>
            <a:ext cx="11223396"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30477869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456415" y="365127"/>
            <a:ext cx="11223396"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74700579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8" name="Title 7"/>
          <p:cNvSpPr>
            <a:spLocks noGrp="1"/>
          </p:cNvSpPr>
          <p:nvPr>
            <p:ph type="title"/>
          </p:nvPr>
        </p:nvSpPr>
        <p:spPr>
          <a:xfrm>
            <a:off x="456415" y="365127"/>
            <a:ext cx="11223396" cy="13255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411575637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71910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ver Sli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45" y="581894"/>
            <a:ext cx="12193845" cy="2235871"/>
          </a:xfrm>
          <a:prstGeom prst="rect">
            <a:avLst/>
          </a:prstGeom>
          <a:noFill/>
        </p:spPr>
        <p:txBody>
          <a:bodyPr anchor="b"/>
          <a:lstStyle>
            <a:lvl1pPr algn="ctr">
              <a:defRPr sz="4500" b="1">
                <a:solidFill>
                  <a:schemeClr val="tx2"/>
                </a:solidFill>
              </a:defRPr>
            </a:lvl1pPr>
          </a:lstStyle>
          <a:p>
            <a:r>
              <a:rPr lang="en-US" dirty="0" smtClean="0"/>
              <a:t>Add presentation title here</a:t>
            </a:r>
            <a:endParaRPr lang="en-US" dirty="0"/>
          </a:p>
        </p:txBody>
      </p:sp>
      <p:sp>
        <p:nvSpPr>
          <p:cNvPr id="3" name="Subtitle 2"/>
          <p:cNvSpPr>
            <a:spLocks noGrp="1"/>
          </p:cNvSpPr>
          <p:nvPr>
            <p:ph type="subTitle" idx="1" hasCustomPrompt="1"/>
          </p:nvPr>
        </p:nvSpPr>
        <p:spPr>
          <a:xfrm>
            <a:off x="-1845" y="2980241"/>
            <a:ext cx="12193845" cy="1655762"/>
          </a:xfrm>
          <a:prstGeom prst="rect">
            <a:avLst/>
          </a:prstGeom>
        </p:spPr>
        <p:txBody>
          <a:bodyPr/>
          <a:lstStyle>
            <a:lvl1pPr marL="0" indent="0" algn="ctr">
              <a:buNone/>
              <a:defRPr sz="2400" b="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Add date, meeting name, department </a:t>
            </a:r>
            <a:br>
              <a:rPr lang="en-US" dirty="0" smtClean="0"/>
            </a:br>
            <a:r>
              <a:rPr lang="en-US" dirty="0" smtClean="0"/>
              <a:t>and any other important info here</a:t>
            </a:r>
          </a:p>
        </p:txBody>
      </p:sp>
    </p:spTree>
    <p:extLst>
      <p:ext uri="{BB962C8B-B14F-4D97-AF65-F5344CB8AC3E}">
        <p14:creationId xmlns:p14="http://schemas.microsoft.com/office/powerpoint/2010/main" val="383469326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43840"/>
            <a:ext cx="11582400" cy="117379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a:xfrm>
            <a:off x="8737600" y="6356351"/>
            <a:ext cx="812800" cy="365125"/>
          </a:xfrm>
          <a:prstGeom prst="rect">
            <a:avLst/>
          </a:prstGeom>
        </p:spPr>
        <p:txBody>
          <a:bodyPr/>
          <a:lstStyle/>
          <a:p>
            <a:fld id="{33939256-CAA0-4C8C-8171-BED25363F5B9}" type="slidenum">
              <a:rPr lang="en-US" smtClean="0"/>
              <a:t>‹#›</a:t>
            </a:fld>
            <a:endParaRPr lang="en-US" dirty="0"/>
          </a:p>
        </p:txBody>
      </p:sp>
      <p:sp>
        <p:nvSpPr>
          <p:cNvPr id="7" name="Footer Placeholder 4"/>
          <p:cNvSpPr>
            <a:spLocks noGrp="1"/>
          </p:cNvSpPr>
          <p:nvPr>
            <p:ph type="ftr" sz="quarter" idx="11"/>
          </p:nvPr>
        </p:nvSpPr>
        <p:spPr>
          <a:xfrm>
            <a:off x="609600" y="6356351"/>
            <a:ext cx="7416800" cy="365125"/>
          </a:xfrm>
          <a:prstGeom prst="rect">
            <a:avLst/>
          </a:prstGeom>
        </p:spPr>
        <p:txBody>
          <a:bodyPr/>
          <a:lstStyle/>
          <a:p>
            <a:endParaRPr lang="en-US" dirty="0"/>
          </a:p>
        </p:txBody>
      </p:sp>
    </p:spTree>
    <p:extLst>
      <p:ext uri="{BB962C8B-B14F-4D97-AF65-F5344CB8AC3E}">
        <p14:creationId xmlns:p14="http://schemas.microsoft.com/office/powerpoint/2010/main" val="2510093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a:xfrm>
            <a:off x="8737600" y="6356351"/>
            <a:ext cx="812800" cy="365125"/>
          </a:xfrm>
          <a:prstGeom prst="rect">
            <a:avLst/>
          </a:prstGeom>
        </p:spPr>
        <p:txBody>
          <a:bodyPr/>
          <a:lstStyle/>
          <a:p>
            <a:fld id="{33939256-CAA0-4C8C-8171-BED25363F5B9}" type="slidenum">
              <a:rPr lang="en-US" smtClean="0"/>
              <a:t>‹#›</a:t>
            </a:fld>
            <a:endParaRPr lang="en-US" dirty="0"/>
          </a:p>
        </p:txBody>
      </p:sp>
      <p:sp>
        <p:nvSpPr>
          <p:cNvPr id="8" name="Footer Placeholder 4"/>
          <p:cNvSpPr>
            <a:spLocks noGrp="1"/>
          </p:cNvSpPr>
          <p:nvPr>
            <p:ph type="ftr" sz="quarter" idx="11"/>
          </p:nvPr>
        </p:nvSpPr>
        <p:spPr>
          <a:xfrm>
            <a:off x="609600" y="6356351"/>
            <a:ext cx="7416800" cy="365125"/>
          </a:xfrm>
          <a:prstGeom prst="rect">
            <a:avLst/>
          </a:prstGeom>
        </p:spPr>
        <p:txBody>
          <a:bodyPr/>
          <a:lstStyle/>
          <a:p>
            <a:endParaRPr lang="en-US" dirty="0"/>
          </a:p>
        </p:txBody>
      </p:sp>
    </p:spTree>
    <p:extLst>
      <p:ext uri="{BB962C8B-B14F-4D97-AF65-F5344CB8AC3E}">
        <p14:creationId xmlns:p14="http://schemas.microsoft.com/office/powerpoint/2010/main" val="233590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420766" y="365127"/>
            <a:ext cx="11350471" cy="1325563"/>
          </a:xfrm>
          <a:prstGeom prst="rect">
            <a:avLst/>
          </a:prstGeom>
        </p:spPr>
        <p:txBody>
          <a:bodyPr vert="horz" lIns="91440" tIns="45720" rIns="91440" bIns="45720" rtlCol="0" anchor="b">
            <a:noAutofit/>
          </a:bodyPr>
          <a:lstStyle>
            <a:lvl1pPr>
              <a:defRPr/>
            </a:lvl1pPr>
          </a:lstStyle>
          <a:p>
            <a:r>
              <a:rPr lang="en-US" dirty="0" smtClean="0"/>
              <a:t>Add title here</a:t>
            </a:r>
            <a:endParaRPr lang="en-US" dirty="0"/>
          </a:p>
        </p:txBody>
      </p:sp>
    </p:spTree>
    <p:extLst>
      <p:ext uri="{BB962C8B-B14F-4D97-AF65-F5344CB8AC3E}">
        <p14:creationId xmlns:p14="http://schemas.microsoft.com/office/powerpoint/2010/main" val="38422532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5" name="Title Placeholder 1"/>
          <p:cNvSpPr>
            <a:spLocks noGrp="1"/>
          </p:cNvSpPr>
          <p:nvPr>
            <p:ph type="title" hasCustomPrompt="1"/>
          </p:nvPr>
        </p:nvSpPr>
        <p:spPr>
          <a:xfrm>
            <a:off x="420766" y="365127"/>
            <a:ext cx="11350471" cy="1325563"/>
          </a:xfrm>
          <a:prstGeom prst="rect">
            <a:avLst/>
          </a:prstGeom>
        </p:spPr>
        <p:txBody>
          <a:bodyPr vert="horz" lIns="91440" tIns="45720" rIns="91440" bIns="45720" rtlCol="0" anchor="b">
            <a:noAutofit/>
          </a:bodyPr>
          <a:lstStyle>
            <a:lvl1pPr>
              <a:defRPr/>
            </a:lvl1pPr>
          </a:lstStyle>
          <a:p>
            <a:r>
              <a:rPr lang="en-US" dirty="0" smtClean="0"/>
              <a:t>Add title here</a:t>
            </a:r>
            <a:endParaRPr lang="en-US" dirty="0"/>
          </a:p>
        </p:txBody>
      </p:sp>
      <p:sp>
        <p:nvSpPr>
          <p:cNvPr id="6" name="Text Placeholder 2"/>
          <p:cNvSpPr>
            <a:spLocks noGrp="1"/>
          </p:cNvSpPr>
          <p:nvPr>
            <p:ph idx="1" hasCustomPrompt="1"/>
          </p:nvPr>
        </p:nvSpPr>
        <p:spPr>
          <a:xfrm>
            <a:off x="420766" y="1825627"/>
            <a:ext cx="11350471" cy="3974811"/>
          </a:xfrm>
          <a:prstGeom prst="rect">
            <a:avLst/>
          </a:prstGeom>
        </p:spPr>
        <p:txBody>
          <a:bodyPr/>
          <a:lstStyle>
            <a:lvl1pPr>
              <a:defRPr lang="en-US" sz="1800" b="1" dirty="0" smtClean="0">
                <a:latin typeface="Century Schoolbook" panose="02040604050505020304" pitchFamily="18" charset="0"/>
              </a:defRPr>
            </a:lvl1pPr>
            <a:lvl2pPr>
              <a:defRPr lang="en-US" sz="1500" dirty="0" smtClean="0">
                <a:latin typeface="Century Schoolbook" panose="02040604050505020304" pitchFamily="18" charset="0"/>
              </a:defRPr>
            </a:lvl2pPr>
            <a:lvl3pPr>
              <a:defRPr lang="en-US" sz="1350" dirty="0" smtClean="0">
                <a:latin typeface="Century Schoolbook" panose="02040604050505020304" pitchFamily="18" charset="0"/>
              </a:defRPr>
            </a:lvl3pPr>
            <a:lvl4pPr>
              <a:defRPr lang="en-US" sz="1200" dirty="0" smtClean="0">
                <a:latin typeface="Century Schoolbook" panose="02040604050505020304" pitchFamily="18" charset="0"/>
              </a:defRPr>
            </a:lvl4pPr>
            <a:lvl5pPr>
              <a:defRPr lang="en-US" sz="1050" dirty="0">
                <a:latin typeface="Century Schoolbook" panose="02040604050505020304" pitchFamily="18" charset="0"/>
              </a:defRPr>
            </a:lvl5pPr>
          </a:lstStyle>
          <a:p>
            <a:pPr lvl="0" indent="0">
              <a:lnSpc>
                <a:spcPct val="90000"/>
              </a:lnSpc>
              <a:spcBef>
                <a:spcPts val="750"/>
              </a:spcBef>
              <a:buFont typeface="Arial" panose="020B0604020202020204" pitchFamily="34" charset="0"/>
              <a:buNone/>
            </a:pPr>
            <a:r>
              <a:rPr lang="en-US" dirty="0" smtClean="0"/>
              <a:t>Insert text or other content here</a:t>
            </a:r>
          </a:p>
          <a:p>
            <a:pPr marL="514350" lvl="1" indent="-171450">
              <a:lnSpc>
                <a:spcPct val="90000"/>
              </a:lnSpc>
              <a:spcBef>
                <a:spcPts val="375"/>
              </a:spcBef>
              <a:buFont typeface="Arial" panose="020B0604020202020204" pitchFamily="34" charset="0"/>
              <a:buChar char="•"/>
            </a:pPr>
            <a:r>
              <a:rPr lang="en-US" dirty="0" smtClean="0"/>
              <a:t>Second level</a:t>
            </a:r>
          </a:p>
          <a:p>
            <a:pPr marL="857250" lvl="2" indent="-171450">
              <a:lnSpc>
                <a:spcPct val="90000"/>
              </a:lnSpc>
              <a:spcBef>
                <a:spcPts val="375"/>
              </a:spcBef>
              <a:buFont typeface="Arial" panose="020B0604020202020204" pitchFamily="34" charset="0"/>
              <a:buChar char="•"/>
            </a:pPr>
            <a:r>
              <a:rPr lang="en-US" dirty="0" smtClean="0"/>
              <a:t>Third level</a:t>
            </a:r>
          </a:p>
          <a:p>
            <a:pPr marL="1200150" lvl="3" indent="-171450">
              <a:lnSpc>
                <a:spcPct val="90000"/>
              </a:lnSpc>
              <a:spcBef>
                <a:spcPts val="375"/>
              </a:spcBef>
              <a:buFont typeface="Arial" panose="020B0604020202020204" pitchFamily="34" charset="0"/>
              <a:buChar char="•"/>
            </a:pPr>
            <a:r>
              <a:rPr lang="en-US" dirty="0" smtClean="0"/>
              <a:t>Fourth level</a:t>
            </a:r>
          </a:p>
          <a:p>
            <a:pPr marL="1543050" lvl="4" indent="-171450">
              <a:lnSpc>
                <a:spcPct val="90000"/>
              </a:lnSpc>
              <a:spcBef>
                <a:spcPts val="375"/>
              </a:spcBef>
              <a:buFont typeface="Arial" panose="020B0604020202020204" pitchFamily="34" charset="0"/>
              <a:buChar char="•"/>
            </a:pPr>
            <a:r>
              <a:rPr lang="en-US" dirty="0" smtClean="0"/>
              <a:t>Fifth level</a:t>
            </a:r>
            <a:endParaRPr lang="en-US" dirty="0"/>
          </a:p>
        </p:txBody>
      </p:sp>
    </p:spTree>
    <p:extLst>
      <p:ext uri="{BB962C8B-B14F-4D97-AF65-F5344CB8AC3E}">
        <p14:creationId xmlns:p14="http://schemas.microsoft.com/office/powerpoint/2010/main" val="211481472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766" y="365127"/>
            <a:ext cx="11350471" cy="1325563"/>
          </a:xfrm>
          <a:prstGeom prst="rect">
            <a:avLst/>
          </a:prstGeom>
        </p:spPr>
        <p:txBody>
          <a:bodyPr anchor="b"/>
          <a:lstStyle>
            <a:lvl1pPr>
              <a:defRPr>
                <a:latin typeface="Century Gothic" panose="020B0502020202020204" pitchFamily="34" charset="0"/>
              </a:defRPr>
            </a:lvl1pPr>
          </a:lstStyle>
          <a:p>
            <a:r>
              <a:rPr lang="en-US" dirty="0" smtClean="0"/>
              <a:t>Add title here</a:t>
            </a:r>
            <a:endParaRPr lang="en-US" dirty="0"/>
          </a:p>
        </p:txBody>
      </p:sp>
      <p:sp>
        <p:nvSpPr>
          <p:cNvPr id="3" name="Content Placeholder 2"/>
          <p:cNvSpPr>
            <a:spLocks noGrp="1"/>
          </p:cNvSpPr>
          <p:nvPr>
            <p:ph sz="half" idx="1" hasCustomPrompt="1"/>
          </p:nvPr>
        </p:nvSpPr>
        <p:spPr>
          <a:xfrm>
            <a:off x="420765" y="1825626"/>
            <a:ext cx="5599035" cy="3974810"/>
          </a:xfrm>
          <a:prstGeom prst="rect">
            <a:avLst/>
          </a:prstGeom>
        </p:spPr>
        <p:txBody>
          <a:bodyPr/>
          <a:lstStyle>
            <a:lvl1pPr marL="0" indent="0">
              <a:buNone/>
              <a:defRPr sz="1800"/>
            </a:lvl1pPr>
            <a:lvl2pPr>
              <a:defRPr sz="1500"/>
            </a:lvl2pPr>
            <a:lvl3pPr>
              <a:defRPr sz="1350"/>
            </a:lvl3pPr>
            <a:lvl4pPr>
              <a:defRPr sz="1200"/>
            </a:lvl4pPr>
            <a:lvl5pPr>
              <a:defRPr sz="1050"/>
            </a:lvl5pPr>
          </a:lstStyle>
          <a:p>
            <a:pPr lvl="0"/>
            <a:r>
              <a:rPr lang="en-US" dirty="0" smtClean="0"/>
              <a:t>Insert text or other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6"/>
            <a:ext cx="5599035" cy="3974810"/>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vl2pPr>
              <a:defRPr sz="1500"/>
            </a:lvl2pPr>
            <a:lvl3pPr>
              <a:defRPr sz="1350"/>
            </a:lvl3pPr>
            <a:lvl4pPr>
              <a:defRPr sz="1200"/>
            </a:lvl4pPr>
            <a:lvl5pPr>
              <a:defRPr sz="1050"/>
            </a:lvl5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Insert text or other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60735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14569" y="1825626"/>
            <a:ext cx="3611880" cy="3974810"/>
          </a:xfrm>
          <a:prstGeom prst="rect">
            <a:avLst/>
          </a:prstGeom>
        </p:spPr>
        <p:txBody>
          <a:bodyPr/>
          <a:lstStyle>
            <a:lvl1pPr marL="0" indent="0">
              <a:buNone/>
              <a:defRPr sz="1800"/>
            </a:lvl1pPr>
            <a:lvl2pPr>
              <a:defRPr sz="1500"/>
            </a:lvl2pPr>
            <a:lvl3pPr>
              <a:defRPr sz="1350"/>
            </a:lvl3pPr>
            <a:lvl4pPr>
              <a:defRPr sz="1200"/>
            </a:lvl4pPr>
            <a:lvl5pPr>
              <a:defRPr sz="1050"/>
            </a:lvl5pPr>
          </a:lstStyle>
          <a:p>
            <a:pPr lvl="0"/>
            <a:r>
              <a:rPr lang="en-US" dirty="0" smtClean="0"/>
              <a:t>Insert text or other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8169853" y="1825626"/>
            <a:ext cx="3611880" cy="3974810"/>
          </a:xfrm>
          <a:prstGeom prst="rect">
            <a:avLst/>
          </a:prstGeom>
        </p:spPr>
        <p:txBody>
          <a:bodyPr/>
          <a:lstStyle>
            <a:lvl1pPr marL="0" indent="0">
              <a:buNone/>
              <a:defRPr sz="1800"/>
            </a:lvl1pPr>
            <a:lvl2pPr>
              <a:defRPr sz="1500"/>
            </a:lvl2pPr>
            <a:lvl3pPr>
              <a:defRPr sz="1350"/>
            </a:lvl3pPr>
            <a:lvl4pPr>
              <a:defRPr sz="1200"/>
            </a:lvl4pPr>
            <a:lvl5pPr>
              <a:defRPr sz="1050"/>
            </a:lvl5pPr>
          </a:lstStyle>
          <a:p>
            <a:pPr lvl="0"/>
            <a:r>
              <a:rPr lang="en-US" dirty="0" smtClean="0"/>
              <a:t>Insert text or other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hasCustomPrompt="1"/>
          </p:nvPr>
        </p:nvSpPr>
        <p:spPr>
          <a:xfrm>
            <a:off x="4287593" y="1825626"/>
            <a:ext cx="3611880" cy="3974810"/>
          </a:xfrm>
          <a:prstGeom prst="rect">
            <a:avLst/>
          </a:prstGeom>
        </p:spPr>
        <p:txBody>
          <a:bodyPr/>
          <a:lstStyle>
            <a:lvl1pPr marL="0" indent="0">
              <a:buNone/>
              <a:defRPr sz="1800"/>
            </a:lvl1pPr>
            <a:lvl2pPr>
              <a:defRPr sz="1500"/>
            </a:lvl2pPr>
            <a:lvl3pPr>
              <a:defRPr sz="1350"/>
            </a:lvl3pPr>
            <a:lvl4pPr>
              <a:defRPr sz="1200"/>
            </a:lvl4pPr>
            <a:lvl5pPr>
              <a:defRPr sz="1050"/>
            </a:lvl5pPr>
          </a:lstStyle>
          <a:p>
            <a:pPr lvl="0"/>
            <a:r>
              <a:rPr lang="en-US" dirty="0" smtClean="0"/>
              <a:t>Insert text or other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hasCustomPrompt="1"/>
          </p:nvPr>
        </p:nvSpPr>
        <p:spPr>
          <a:xfrm>
            <a:off x="420766" y="365127"/>
            <a:ext cx="11350471" cy="1325563"/>
          </a:xfrm>
          <a:prstGeom prst="rect">
            <a:avLst/>
          </a:prstGeom>
        </p:spPr>
        <p:txBody>
          <a:bodyPr anchor="b"/>
          <a:lstStyle>
            <a:lvl1pPr>
              <a:defRPr>
                <a:latin typeface="Century Gothic" panose="020B0502020202020204" pitchFamily="34" charset="0"/>
              </a:defRPr>
            </a:lvl1pPr>
          </a:lstStyle>
          <a:p>
            <a:r>
              <a:rPr lang="en-US" dirty="0" smtClean="0"/>
              <a:t>Add title here</a:t>
            </a:r>
            <a:endParaRPr lang="en-US" dirty="0"/>
          </a:p>
        </p:txBody>
      </p:sp>
    </p:spTree>
    <p:extLst>
      <p:ext uri="{BB962C8B-B14F-4D97-AF65-F5344CB8AC3E}">
        <p14:creationId xmlns:p14="http://schemas.microsoft.com/office/powerpoint/2010/main" val="226147226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766" y="365127"/>
            <a:ext cx="11350471" cy="1325563"/>
          </a:xfrm>
          <a:prstGeom prst="rect">
            <a:avLst/>
          </a:prstGeom>
        </p:spPr>
        <p:txBody>
          <a:bodyPr anchor="b"/>
          <a:lstStyle>
            <a:lvl1pPr>
              <a:defRPr/>
            </a:lvl1pPr>
          </a:lstStyle>
          <a:p>
            <a:r>
              <a:rPr lang="en-US" dirty="0" smtClean="0"/>
              <a:t>Add title here</a:t>
            </a:r>
            <a:endParaRPr lang="en-US" dirty="0"/>
          </a:p>
        </p:txBody>
      </p:sp>
      <p:sp>
        <p:nvSpPr>
          <p:cNvPr id="3" name="Content Placeholder 2"/>
          <p:cNvSpPr>
            <a:spLocks noGrp="1"/>
          </p:cNvSpPr>
          <p:nvPr>
            <p:ph sz="half" idx="1" hasCustomPrompt="1"/>
          </p:nvPr>
        </p:nvSpPr>
        <p:spPr>
          <a:xfrm>
            <a:off x="420765" y="1826976"/>
            <a:ext cx="5543259" cy="1892808"/>
          </a:xfrm>
          <a:prstGeom prst="rect">
            <a:avLst/>
          </a:prstGeom>
        </p:spPr>
        <p:txBody>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1800"/>
            </a:lvl1pPr>
            <a:lvl2pPr>
              <a:defRPr sz="1500"/>
            </a:lvl2pPr>
            <a:lvl3pPr>
              <a:defRPr sz="1350"/>
            </a:lvl3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smtClean="0"/>
              <a:t>Insert text or other content here</a:t>
            </a:r>
          </a:p>
          <a:p>
            <a:pPr lvl="1"/>
            <a:r>
              <a:rPr lang="en-US" dirty="0" smtClean="0"/>
              <a:t>Second level</a:t>
            </a:r>
          </a:p>
          <a:p>
            <a:pPr lvl="2"/>
            <a:r>
              <a:rPr lang="en-US" dirty="0" smtClean="0"/>
              <a:t>Third level</a:t>
            </a:r>
          </a:p>
        </p:txBody>
      </p:sp>
      <p:sp>
        <p:nvSpPr>
          <p:cNvPr id="4" name="Content Placeholder 3"/>
          <p:cNvSpPr>
            <a:spLocks noGrp="1"/>
          </p:cNvSpPr>
          <p:nvPr>
            <p:ph sz="half" idx="2" hasCustomPrompt="1"/>
          </p:nvPr>
        </p:nvSpPr>
        <p:spPr>
          <a:xfrm>
            <a:off x="6172200" y="1826976"/>
            <a:ext cx="5599035" cy="1892808"/>
          </a:xfrm>
          <a:prstGeom prst="rect">
            <a:avLst/>
          </a:prstGeom>
        </p:spPr>
        <p:txBody>
          <a:bodyPr/>
          <a:lstStyle>
            <a:lvl1pPr marL="0" indent="0">
              <a:buNone/>
              <a:defRPr sz="1800"/>
            </a:lvl1pPr>
            <a:lvl2pPr>
              <a:defRPr sz="1500"/>
            </a:lvl2pPr>
            <a:lvl3pPr>
              <a:defRPr sz="1350"/>
            </a:lvl3pPr>
          </a:lstStyle>
          <a:p>
            <a:pPr lvl="0"/>
            <a:r>
              <a:rPr lang="en-US" dirty="0" smtClean="0"/>
              <a:t>Insert text or other content here</a:t>
            </a:r>
          </a:p>
          <a:p>
            <a:pPr lvl="1"/>
            <a:r>
              <a:rPr lang="en-US" dirty="0" smtClean="0"/>
              <a:t>Second level</a:t>
            </a:r>
          </a:p>
          <a:p>
            <a:pPr lvl="2"/>
            <a:r>
              <a:rPr lang="en-US" dirty="0" smtClean="0"/>
              <a:t>Third level</a:t>
            </a:r>
          </a:p>
        </p:txBody>
      </p:sp>
      <p:sp>
        <p:nvSpPr>
          <p:cNvPr id="5" name="Content Placeholder 2"/>
          <p:cNvSpPr>
            <a:spLocks noGrp="1"/>
          </p:cNvSpPr>
          <p:nvPr>
            <p:ph sz="half" idx="10" hasCustomPrompt="1"/>
          </p:nvPr>
        </p:nvSpPr>
        <p:spPr>
          <a:xfrm>
            <a:off x="420765" y="3904197"/>
            <a:ext cx="5543259" cy="1896628"/>
          </a:xfrm>
          <a:prstGeom prst="rect">
            <a:avLst/>
          </a:prstGeom>
        </p:spPr>
        <p:txBody>
          <a:bodyPr/>
          <a:lstStyle>
            <a:lvl1pPr marL="0" indent="0">
              <a:buNone/>
              <a:defRPr sz="1800"/>
            </a:lvl1pPr>
            <a:lvl2pPr>
              <a:defRPr sz="1500"/>
            </a:lvl2pPr>
            <a:lvl3pPr>
              <a:defRPr sz="1350"/>
            </a:lvl3pPr>
          </a:lstStyle>
          <a:p>
            <a:pPr lvl="0"/>
            <a:r>
              <a:rPr lang="en-US" dirty="0" smtClean="0"/>
              <a:t>Insert text or other content here</a:t>
            </a:r>
          </a:p>
          <a:p>
            <a:pPr lvl="1"/>
            <a:r>
              <a:rPr lang="en-US" dirty="0" smtClean="0"/>
              <a:t>Second level</a:t>
            </a:r>
          </a:p>
          <a:p>
            <a:pPr lvl="2"/>
            <a:r>
              <a:rPr lang="en-US" dirty="0" smtClean="0"/>
              <a:t>Third level</a:t>
            </a:r>
          </a:p>
        </p:txBody>
      </p:sp>
      <p:sp>
        <p:nvSpPr>
          <p:cNvPr id="6" name="Content Placeholder 3"/>
          <p:cNvSpPr>
            <a:spLocks noGrp="1"/>
          </p:cNvSpPr>
          <p:nvPr>
            <p:ph sz="half" idx="11" hasCustomPrompt="1"/>
          </p:nvPr>
        </p:nvSpPr>
        <p:spPr>
          <a:xfrm>
            <a:off x="6172200" y="3904197"/>
            <a:ext cx="5599035" cy="1896628"/>
          </a:xfrm>
          <a:prstGeom prst="rect">
            <a:avLst/>
          </a:prstGeom>
        </p:spPr>
        <p:txBody>
          <a:bodyPr/>
          <a:lstStyle>
            <a:lvl1pPr marL="0" indent="0">
              <a:buNone/>
              <a:defRPr sz="1800"/>
            </a:lvl1pPr>
            <a:lvl2pPr>
              <a:defRPr sz="1500"/>
            </a:lvl2pPr>
            <a:lvl3pPr>
              <a:defRPr sz="1350"/>
            </a:lvl3pPr>
          </a:lstStyle>
          <a:p>
            <a:pPr lvl="0"/>
            <a:r>
              <a:rPr lang="en-US" dirty="0" smtClean="0"/>
              <a:t>Insert text or other content here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940185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 Content + Descri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766" y="365126"/>
            <a:ext cx="4351261" cy="1325562"/>
          </a:xfrm>
          <a:prstGeom prst="rect">
            <a:avLst/>
          </a:prstGeom>
        </p:spPr>
        <p:txBody>
          <a:bodyPr anchor="b"/>
          <a:lstStyle>
            <a:lvl1pPr>
              <a:defRPr sz="2400">
                <a:latin typeface="Century Gothic" panose="020B0502020202020204" pitchFamily="34" charset="0"/>
              </a:defRPr>
            </a:lvl1pPr>
          </a:lstStyle>
          <a:p>
            <a:r>
              <a:rPr lang="en-US" dirty="0" smtClean="0"/>
              <a:t>Add title here</a:t>
            </a:r>
            <a:endParaRPr lang="en-US" dirty="0"/>
          </a:p>
        </p:txBody>
      </p:sp>
      <p:sp>
        <p:nvSpPr>
          <p:cNvPr id="3" name="Content Placeholder 2"/>
          <p:cNvSpPr>
            <a:spLocks noGrp="1"/>
          </p:cNvSpPr>
          <p:nvPr>
            <p:ph idx="1" hasCustomPrompt="1"/>
          </p:nvPr>
        </p:nvSpPr>
        <p:spPr>
          <a:xfrm>
            <a:off x="4913746" y="365126"/>
            <a:ext cx="6813199" cy="5435310"/>
          </a:xfrm>
          <a:prstGeom prst="rect">
            <a:avLst/>
          </a:prstGeom>
        </p:spPr>
        <p:txBody>
          <a:bodyPr/>
          <a:lstStyle>
            <a:lvl1pPr marL="0" indent="0">
              <a:buNone/>
              <a:defRPr sz="1800"/>
            </a:lvl1pPr>
            <a:lvl2pPr>
              <a:defRPr sz="150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dirty="0" smtClean="0"/>
              <a:t>Insert text or other content here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420766" y="1825624"/>
            <a:ext cx="4351261" cy="3974812"/>
          </a:xfrm>
          <a:prstGeom prst="rect">
            <a:avLst/>
          </a:prstGeom>
        </p:spPr>
        <p:txBody>
          <a:bodyPr/>
          <a:lstStyle>
            <a:lvl1pPr marL="0" indent="0">
              <a:buNone/>
              <a:defRPr sz="1500" baseline="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smtClean="0"/>
              <a:t>Write your description here</a:t>
            </a:r>
          </a:p>
        </p:txBody>
      </p:sp>
    </p:spTree>
    <p:extLst>
      <p:ext uri="{BB962C8B-B14F-4D97-AF65-F5344CB8AC3E}">
        <p14:creationId xmlns:p14="http://schemas.microsoft.com/office/powerpoint/2010/main" val="70600248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77096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p:spTree>
      <p:nvGrpSpPr>
        <p:cNvPr id="1" name=""/>
        <p:cNvGrpSpPr/>
        <p:nvPr/>
      </p:nvGrpSpPr>
      <p:grpSpPr>
        <a:xfrm>
          <a:off x="0" y="0"/>
          <a:ext cx="0" cy="0"/>
          <a:chOff x="0" y="0"/>
          <a:chExt cx="0" cy="0"/>
        </a:xfrm>
      </p:grpSpPr>
      <p:sp>
        <p:nvSpPr>
          <p:cNvPr id="4" name="Rectangle 3"/>
          <p:cNvSpPr/>
          <p:nvPr/>
        </p:nvSpPr>
        <p:spPr>
          <a:xfrm>
            <a:off x="0" y="2"/>
            <a:ext cx="12192000" cy="6208295"/>
          </a:xfrm>
          <a:prstGeom prst="rect">
            <a:avLst/>
          </a:prstGeom>
          <a:gradFill flip="none" rotWithShape="1">
            <a:gsLst>
              <a:gs pos="25000">
                <a:schemeClr val="tx2"/>
              </a:gs>
              <a:gs pos="75000">
                <a:schemeClr val="bg2"/>
              </a:gs>
              <a:gs pos="100000">
                <a:srgbClr val="FFFFFF">
                  <a:alpha val="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452487" y="496560"/>
            <a:ext cx="11255604" cy="2852737"/>
          </a:xfrm>
          <a:prstGeom prst="rect">
            <a:avLst/>
          </a:prstGeom>
        </p:spPr>
        <p:txBody>
          <a:bodyPr anchor="b"/>
          <a:lstStyle>
            <a:lvl1pPr>
              <a:defRPr sz="4500">
                <a:solidFill>
                  <a:schemeClr val="bg1"/>
                </a:solidFill>
                <a:latin typeface="Century Gothic" panose="020B0502020202020204" pitchFamily="34" charset="0"/>
              </a:defRPr>
            </a:lvl1pPr>
          </a:lstStyle>
          <a:p>
            <a:r>
              <a:rPr lang="en-US" dirty="0" smtClean="0"/>
              <a:t>Add section title here</a:t>
            </a:r>
            <a:endParaRPr lang="en-US" dirty="0"/>
          </a:p>
        </p:txBody>
      </p:sp>
      <p:sp>
        <p:nvSpPr>
          <p:cNvPr id="3" name="Text Placeholder 2"/>
          <p:cNvSpPr>
            <a:spLocks noGrp="1"/>
          </p:cNvSpPr>
          <p:nvPr>
            <p:ph type="body" idx="1" hasCustomPrompt="1"/>
          </p:nvPr>
        </p:nvSpPr>
        <p:spPr>
          <a:xfrm>
            <a:off x="452487" y="3376285"/>
            <a:ext cx="11255604" cy="1500187"/>
          </a:xfrm>
          <a:prstGeom prst="rect">
            <a:avLst/>
          </a:prstGeom>
        </p:spPr>
        <p:txBody>
          <a:bodyPr/>
          <a:lstStyle>
            <a:lvl1pPr marL="0" indent="0">
              <a:buNone/>
              <a:defRPr sz="24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smtClean="0"/>
              <a:t>Add section description here</a:t>
            </a:r>
          </a:p>
        </p:txBody>
      </p:sp>
    </p:spTree>
    <p:extLst>
      <p:ext uri="{BB962C8B-B14F-4D97-AF65-F5344CB8AC3E}">
        <p14:creationId xmlns:p14="http://schemas.microsoft.com/office/powerpoint/2010/main" val="315860005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p:cNvGrpSpPr/>
          <p:nvPr/>
        </p:nvGrpSpPr>
        <p:grpSpPr>
          <a:xfrm>
            <a:off x="420766" y="5918996"/>
            <a:ext cx="11350471" cy="777240"/>
            <a:chOff x="456414" y="5918996"/>
            <a:chExt cx="11350470" cy="777240"/>
          </a:xfrm>
        </p:grpSpPr>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9978483" y="5918996"/>
              <a:ext cx="1828401" cy="777240"/>
            </a:xfrm>
            <a:prstGeom prst="rect">
              <a:avLst/>
            </a:prstGeom>
          </p:spPr>
        </p:pic>
        <p:pic>
          <p:nvPicPr>
            <p:cNvPr id="9" name="Picture 8"/>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456414" y="5937362"/>
              <a:ext cx="9347462" cy="676578"/>
            </a:xfrm>
            <a:prstGeom prst="rect">
              <a:avLst/>
            </a:prstGeom>
          </p:spPr>
        </p:pic>
      </p:grpSp>
    </p:spTree>
    <p:extLst>
      <p:ext uri="{BB962C8B-B14F-4D97-AF65-F5344CB8AC3E}">
        <p14:creationId xmlns:p14="http://schemas.microsoft.com/office/powerpoint/2010/main" val="19154262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iming>
    <p:tnLst>
      <p:par>
        <p:cTn id="1" dur="indefinite" restart="never" nodeType="tmRoot"/>
      </p:par>
    </p:tnLst>
  </p:timing>
  <p:txStyles>
    <p:titleStyle>
      <a:lvl1pPr algn="l" defTabSz="685800" rtl="0" eaLnBrk="1" latinLnBrk="0" hangingPunct="1">
        <a:lnSpc>
          <a:spcPct val="90000"/>
        </a:lnSpc>
        <a:spcBef>
          <a:spcPct val="0"/>
        </a:spcBef>
        <a:buNone/>
        <a:defRPr sz="3450" b="0" kern="1200">
          <a:solidFill>
            <a:schemeClr val="tx2"/>
          </a:solidFill>
          <a:latin typeface="Century Gothic" panose="020B0502020202020204" pitchFamily="34" charset="0"/>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tx1"/>
          </a:solidFill>
          <a:latin typeface="Century Schoolbook" panose="02040604050505020304" pitchFamily="18"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Schoolbook" panose="02040604050505020304" pitchFamily="18"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Schoolbook" panose="02040604050505020304" pitchFamily="18"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Schoolbook" panose="02040604050505020304" pitchFamily="18"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Schoolbook" panose="02040604050505020304" pitchFamily="18"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jM8JLM957PAhWo44MKHSyqA3wQjRwIBw&amp;url=https://www.youtube.com/watch?v%3DQZpgHrKXooc&amp;bvm=bv.133178914,d.amc&amp;psig=AFQjCNFi2DldodtXoLdGFhyuEWLOvQ4qKw&amp;ust=1474494782061790"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google.com/url?sa=i&amp;rct=j&amp;q=&amp;esrc=s&amp;source=images&amp;cd=&amp;cad=rja&amp;uact=8&amp;ved=0ahUKEwjf-Jf4j7DPAhWDxYMKHUP8AJgQjRwIBw&amp;url=http://quotesgram.com/quotes-on-plant-growth/&amp;psig=AFQjCNEEDWgL8zD2J_0qp8B1F93M7eTF6A&amp;ust=1475085517685115"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DoYTfkOnOAhXBOCYKHaDZAL0QjRwIBw&amp;url=https://evidence-based-practice.wikispaces.com/Evidence%2BBased%2BPractice&amp;bvm=bv.131286987,d.eWE&amp;psig=AFQjCNES8HYUWWDb6pgyF0qV0omhtQtsqg&amp;ust=1472646189645081"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34974"/>
            <a:ext cx="12193845" cy="1627906"/>
          </a:xfrm>
        </p:spPr>
        <p:txBody>
          <a:bodyPr/>
          <a:lstStyle/>
          <a:p>
            <a:r>
              <a:rPr lang="en-US" sz="5400" dirty="0" smtClean="0"/>
              <a:t>Disrupting Invisibility </a:t>
            </a:r>
            <a:r>
              <a:rPr lang="en-US" dirty="0" smtClean="0"/>
              <a:t>– </a:t>
            </a:r>
            <a:br>
              <a:rPr lang="en-US" dirty="0" smtClean="0"/>
            </a:br>
            <a:r>
              <a:rPr lang="en-US" sz="4000" dirty="0" err="1" smtClean="0"/>
              <a:t>Hlub</a:t>
            </a:r>
            <a:r>
              <a:rPr lang="en-US" sz="4000" dirty="0" smtClean="0"/>
              <a:t> Zoo a </a:t>
            </a:r>
            <a:r>
              <a:rPr lang="en-US" sz="3600" dirty="0">
                <a:solidFill>
                  <a:srgbClr val="007398"/>
                </a:solidFill>
                <a:ea typeface="+mn-ea"/>
                <a:cs typeface="+mn-cs"/>
              </a:rPr>
              <a:t>Culturally Responsive </a:t>
            </a:r>
            <a:r>
              <a:rPr lang="en-US" dirty="0" smtClean="0"/>
              <a:t/>
            </a:r>
            <a:br>
              <a:rPr lang="en-US" dirty="0" smtClean="0"/>
            </a:br>
            <a:endParaRPr lang="en-US" dirty="0"/>
          </a:p>
        </p:txBody>
      </p:sp>
      <p:sp>
        <p:nvSpPr>
          <p:cNvPr id="5" name="TextBox 4"/>
          <p:cNvSpPr txBox="1"/>
          <p:nvPr/>
        </p:nvSpPr>
        <p:spPr>
          <a:xfrm>
            <a:off x="3568298" y="2097713"/>
            <a:ext cx="5065810" cy="646331"/>
          </a:xfrm>
          <a:prstGeom prst="rect">
            <a:avLst/>
          </a:prstGeom>
          <a:noFill/>
        </p:spPr>
        <p:txBody>
          <a:bodyPr wrap="none" rtlCol="0">
            <a:spAutoFit/>
          </a:bodyPr>
          <a:lstStyle/>
          <a:p>
            <a:r>
              <a:rPr lang="en-US" sz="3600" b="1" dirty="0" smtClean="0">
                <a:solidFill>
                  <a:srgbClr val="007398"/>
                </a:solidFill>
                <a:latin typeface="Century Gothic" panose="020B0502020202020204" pitchFamily="34" charset="0"/>
                <a:ea typeface="+mj-ea"/>
                <a:cs typeface="+mj-cs"/>
              </a:rPr>
              <a:t>Mental </a:t>
            </a:r>
            <a:r>
              <a:rPr lang="en-US" sz="3600" b="1" dirty="0">
                <a:solidFill>
                  <a:srgbClr val="007398"/>
                </a:solidFill>
                <a:latin typeface="Century Gothic" panose="020B0502020202020204" pitchFamily="34" charset="0"/>
                <a:ea typeface="+mj-ea"/>
                <a:cs typeface="+mj-cs"/>
              </a:rPr>
              <a:t>Health Service</a:t>
            </a:r>
            <a:endParaRPr lang="en-US" sz="3200" b="1" dirty="0">
              <a:solidFill>
                <a:srgbClr val="007398"/>
              </a:solidFill>
            </a:endParaRPr>
          </a:p>
        </p:txBody>
      </p:sp>
      <p:sp>
        <p:nvSpPr>
          <p:cNvPr id="6" name="Subtitle 2"/>
          <p:cNvSpPr txBox="1">
            <a:spLocks/>
          </p:cNvSpPr>
          <p:nvPr/>
        </p:nvSpPr>
        <p:spPr>
          <a:xfrm>
            <a:off x="2400300" y="3580396"/>
            <a:ext cx="7986652" cy="1752600"/>
          </a:xfrm>
          <a:prstGeom prst="rect">
            <a:avLst/>
          </a:prstGeom>
        </p:spPr>
        <p:txBody>
          <a:bodyPr/>
          <a:lstStyle>
            <a:lvl1pPr marL="0" indent="0" algn="ctr" defTabSz="685800" rtl="0" eaLnBrk="1" latinLnBrk="0" hangingPunct="1">
              <a:lnSpc>
                <a:spcPct val="90000"/>
              </a:lnSpc>
              <a:spcBef>
                <a:spcPts val="750"/>
              </a:spcBef>
              <a:buFont typeface="Arial" panose="020B0604020202020204" pitchFamily="34" charset="0"/>
              <a:buNone/>
              <a:defRPr sz="2400" b="1" kern="1200" baseline="0">
                <a:solidFill>
                  <a:schemeClr val="tx2"/>
                </a:solidFill>
                <a:latin typeface="Century Schoolbook" panose="02040604050505020304" pitchFamily="18" charset="0"/>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Century Schoolbook" panose="02040604050505020304" pitchFamily="18" charset="0"/>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Century Schoolbook" panose="02040604050505020304" pitchFamily="18" charset="0"/>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Schoolbook" panose="02040604050505020304" pitchFamily="18" charset="0"/>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Century Schoolbook" panose="02040604050505020304" pitchFamily="18" charset="0"/>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dirty="0" smtClean="0"/>
              <a:t>Presented by: </a:t>
            </a:r>
            <a:endParaRPr lang="en-US" dirty="0" smtClean="0"/>
          </a:p>
          <a:p>
            <a:r>
              <a:rPr lang="en-US" dirty="0" smtClean="0"/>
              <a:t>Cheng Vang, MS</a:t>
            </a:r>
            <a:r>
              <a:rPr lang="en-US" dirty="0" smtClean="0"/>
              <a:t>  </a:t>
            </a:r>
            <a:endParaRPr lang="en-US" dirty="0" smtClean="0"/>
          </a:p>
          <a:p>
            <a:r>
              <a:rPr lang="en-US" dirty="0" smtClean="0"/>
              <a:t>Mary </a:t>
            </a:r>
            <a:r>
              <a:rPr lang="en-US" dirty="0"/>
              <a:t>V. Her, MSW, LICSW</a:t>
            </a:r>
          </a:p>
          <a:p>
            <a:endParaRPr lang="en-US" dirty="0" smtClean="0"/>
          </a:p>
          <a:p>
            <a:endParaRPr lang="en-US" dirty="0" smtClean="0"/>
          </a:p>
          <a:p>
            <a:r>
              <a:rPr lang="en-US" dirty="0" smtClean="0"/>
              <a:t>                            </a:t>
            </a:r>
            <a:endParaRPr lang="en-US" dirty="0"/>
          </a:p>
        </p:txBody>
      </p:sp>
    </p:spTree>
    <p:extLst>
      <p:ext uri="{BB962C8B-B14F-4D97-AF65-F5344CB8AC3E}">
        <p14:creationId xmlns:p14="http://schemas.microsoft.com/office/powerpoint/2010/main" val="1061516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3" name="Title 2"/>
          <p:cNvSpPr>
            <a:spLocks noGrp="1"/>
          </p:cNvSpPr>
          <p:nvPr>
            <p:ph type="title"/>
          </p:nvPr>
        </p:nvSpPr>
        <p:spPr/>
        <p:txBody>
          <a:bodyPr/>
          <a:lstStyle/>
          <a:p>
            <a:r>
              <a:rPr lang="en-US" dirty="0"/>
              <a:t>Prevalence of </a:t>
            </a:r>
            <a:r>
              <a:rPr lang="en-US" dirty="0" smtClean="0"/>
              <a:t>Mental </a:t>
            </a:r>
            <a:r>
              <a:rPr lang="en-US" dirty="0"/>
              <a:t>Health Issues</a:t>
            </a:r>
          </a:p>
        </p:txBody>
      </p:sp>
      <p:graphicFrame>
        <p:nvGraphicFramePr>
          <p:cNvPr id="6" name="Shape 277"/>
          <p:cNvGraphicFramePr>
            <a:graphicFrameLocks noGrp="1"/>
          </p:cNvGraphicFramePr>
          <p:nvPr>
            <p:ph idx="1"/>
            <p:extLst>
              <p:ext uri="{D42A27DB-BD31-4B8C-83A1-F6EECF244321}">
                <p14:modId xmlns:p14="http://schemas.microsoft.com/office/powerpoint/2010/main" val="800102041"/>
              </p:ext>
            </p:extLst>
          </p:nvPr>
        </p:nvGraphicFramePr>
        <p:xfrm>
          <a:off x="420688" y="1825625"/>
          <a:ext cx="11351512" cy="2949525"/>
        </p:xfrm>
        <a:graphic>
          <a:graphicData uri="http://schemas.openxmlformats.org/drawingml/2006/table">
            <a:tbl>
              <a:tblPr firstRow="1" firstCol="1" bandRow="1">
                <a:tableStyleId>{68D230F3-CF80-4859-8CE7-A43EE81993B5}</a:tableStyleId>
              </a:tblPr>
              <a:tblGrid>
                <a:gridCol w="4882960">
                  <a:extLst>
                    <a:ext uri="{9D8B030D-6E8A-4147-A177-3AD203B41FA5}">
                      <a16:colId xmlns:a16="http://schemas.microsoft.com/office/drawing/2014/main" val="20000"/>
                    </a:ext>
                  </a:extLst>
                </a:gridCol>
                <a:gridCol w="3189237">
                  <a:extLst>
                    <a:ext uri="{9D8B030D-6E8A-4147-A177-3AD203B41FA5}">
                      <a16:colId xmlns:a16="http://schemas.microsoft.com/office/drawing/2014/main" val="20001"/>
                    </a:ext>
                  </a:extLst>
                </a:gridCol>
                <a:gridCol w="3279315">
                  <a:extLst>
                    <a:ext uri="{9D8B030D-6E8A-4147-A177-3AD203B41FA5}">
                      <a16:colId xmlns:a16="http://schemas.microsoft.com/office/drawing/2014/main" val="20002"/>
                    </a:ext>
                  </a:extLst>
                </a:gridCol>
              </a:tblGrid>
              <a:tr h="646625">
                <a:tc>
                  <a:txBody>
                    <a:bodyPr/>
                    <a:lstStyle/>
                    <a:p>
                      <a:pPr marL="0" marR="0" lvl="0" indent="0" algn="l" rtl="0">
                        <a:spcBef>
                          <a:spcPts val="0"/>
                        </a:spcBef>
                        <a:buSzPct val="25000"/>
                        <a:buNone/>
                      </a:pPr>
                      <a:endParaRPr sz="2000" dirty="0">
                        <a:latin typeface="Arial"/>
                        <a:ea typeface="Arial"/>
                        <a:cs typeface="Arial"/>
                        <a:sym typeface="Arial"/>
                      </a:endParaRPr>
                    </a:p>
                  </a:txBody>
                  <a:tcPr marL="135320" marR="135320" marT="45725" marB="45725"/>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u="none" strike="noStrike" cap="none" dirty="0"/>
                        <a:t>Hmong </a:t>
                      </a:r>
                      <a:br>
                        <a:rPr lang="en-US" sz="1800" u="none" strike="noStrike" cap="none" dirty="0"/>
                      </a:br>
                      <a:r>
                        <a:rPr lang="en-US" sz="1800" u="none" strike="noStrike" cap="none" dirty="0"/>
                        <a:t>community</a:t>
                      </a:r>
                      <a:endParaRPr lang="en-US" sz="1800" b="1" u="none" strike="noStrike" cap="none" dirty="0"/>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1800" u="none" strike="noStrike" cap="none" dirty="0"/>
                        <a:t>Total U.S. </a:t>
                      </a:r>
                      <a:br>
                        <a:rPr lang="en-US" sz="1800" u="none" strike="noStrike" cap="none" dirty="0"/>
                      </a:br>
                      <a:r>
                        <a:rPr lang="en-US" sz="1800" u="none" strike="noStrike" cap="none" dirty="0"/>
                        <a:t>population</a:t>
                      </a:r>
                      <a:endParaRPr lang="en-US" sz="1800" b="1" u="none" strike="noStrike" cap="none" dirty="0"/>
                    </a:p>
                  </a:txBody>
                  <a:tcPr marL="95664" marR="95664" marT="0" marB="0" anchor="ctr"/>
                </a:tc>
                <a:extLst>
                  <a:ext uri="{0D108BD9-81ED-4DB2-BD59-A6C34878D82A}">
                    <a16:rowId xmlns:a16="http://schemas.microsoft.com/office/drawing/2014/main" val="10000"/>
                  </a:ext>
                </a:extLst>
              </a:tr>
              <a:tr h="575725">
                <a:tc>
                  <a:txBody>
                    <a:bodyPr/>
                    <a:lstStyle/>
                    <a:p>
                      <a:pPr marL="0" marR="0" lvl="0" indent="0" algn="l" rtl="0">
                        <a:lnSpc>
                          <a:spcPct val="100000"/>
                        </a:lnSpc>
                        <a:spcBef>
                          <a:spcPts val="0"/>
                        </a:spcBef>
                        <a:spcAft>
                          <a:spcPts val="0"/>
                        </a:spcAft>
                        <a:buClr>
                          <a:schemeClr val="dk1"/>
                        </a:buClr>
                        <a:buSzPct val="25000"/>
                        <a:buFont typeface="Calibri"/>
                        <a:buNone/>
                      </a:pPr>
                      <a:r>
                        <a:rPr lang="en-US" sz="2000" u="none" strike="noStrike" cap="none" dirty="0"/>
                        <a:t>Any diagnosable disorder</a:t>
                      </a:r>
                      <a:endParaRPr lang="en-US" sz="2000" b="1" u="none" strike="noStrike" cap="none" dirty="0"/>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a:t>40% to 85%</a:t>
                      </a:r>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a:t>20% to 26%</a:t>
                      </a:r>
                    </a:p>
                  </a:txBody>
                  <a:tcPr marL="95664" marR="95664" marT="0" marB="0" anchor="ctr"/>
                </a:tc>
                <a:extLst>
                  <a:ext uri="{0D108BD9-81ED-4DB2-BD59-A6C34878D82A}">
                    <a16:rowId xmlns:a16="http://schemas.microsoft.com/office/drawing/2014/main" val="10001"/>
                  </a:ext>
                </a:extLst>
              </a:tr>
              <a:tr h="575725">
                <a:tc>
                  <a:txBody>
                    <a:bodyPr/>
                    <a:lstStyle/>
                    <a:p>
                      <a:pPr marL="0" marR="0" lvl="0" indent="0" algn="l" rtl="0">
                        <a:lnSpc>
                          <a:spcPct val="100000"/>
                        </a:lnSpc>
                        <a:spcBef>
                          <a:spcPts val="0"/>
                        </a:spcBef>
                        <a:spcAft>
                          <a:spcPts val="0"/>
                        </a:spcAft>
                        <a:buClr>
                          <a:schemeClr val="dk1"/>
                        </a:buClr>
                        <a:buSzPct val="25000"/>
                        <a:buFont typeface="Calibri"/>
                        <a:buNone/>
                      </a:pPr>
                      <a:r>
                        <a:rPr lang="en-US" sz="2000" u="none" strike="noStrike" cap="none" dirty="0"/>
                        <a:t>Major depression</a:t>
                      </a:r>
                      <a:endParaRPr lang="en-US" sz="2000" b="1" u="none" strike="noStrike" cap="none" dirty="0"/>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a:t>15% to 75%</a:t>
                      </a:r>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a:t>7%</a:t>
                      </a:r>
                    </a:p>
                  </a:txBody>
                  <a:tcPr marL="95664" marR="95664" marT="0" marB="0" anchor="ctr"/>
                </a:tc>
                <a:extLst>
                  <a:ext uri="{0D108BD9-81ED-4DB2-BD59-A6C34878D82A}">
                    <a16:rowId xmlns:a16="http://schemas.microsoft.com/office/drawing/2014/main" val="10002"/>
                  </a:ext>
                </a:extLst>
              </a:tr>
              <a:tr h="575725">
                <a:tc>
                  <a:txBody>
                    <a:bodyPr/>
                    <a:lstStyle/>
                    <a:p>
                      <a:pPr marL="0" marR="0" lvl="0" indent="0" algn="l" rtl="0">
                        <a:lnSpc>
                          <a:spcPct val="100000"/>
                        </a:lnSpc>
                        <a:spcBef>
                          <a:spcPts val="0"/>
                        </a:spcBef>
                        <a:spcAft>
                          <a:spcPts val="0"/>
                        </a:spcAft>
                        <a:buClr>
                          <a:schemeClr val="dk1"/>
                        </a:buClr>
                        <a:buSzPct val="25000"/>
                        <a:buFont typeface="Calibri"/>
                        <a:buNone/>
                      </a:pPr>
                      <a:r>
                        <a:rPr lang="en-US" sz="2000" u="none" strike="noStrike" cap="none" dirty="0"/>
                        <a:t>General anxiety disorder</a:t>
                      </a:r>
                      <a:endParaRPr lang="en-US" sz="2000" b="1" u="none" strike="noStrike" cap="none" dirty="0"/>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a:t>35% to 45%</a:t>
                      </a:r>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a:t>3%</a:t>
                      </a:r>
                    </a:p>
                  </a:txBody>
                  <a:tcPr marL="95664" marR="95664" marT="0" marB="0" anchor="ctr"/>
                </a:tc>
                <a:extLst>
                  <a:ext uri="{0D108BD9-81ED-4DB2-BD59-A6C34878D82A}">
                    <a16:rowId xmlns:a16="http://schemas.microsoft.com/office/drawing/2014/main" val="10003"/>
                  </a:ext>
                </a:extLst>
              </a:tr>
              <a:tr h="575725">
                <a:tc>
                  <a:txBody>
                    <a:bodyPr/>
                    <a:lstStyle/>
                    <a:p>
                      <a:pPr marL="0" marR="0" lvl="0" indent="0" algn="l" rtl="0">
                        <a:lnSpc>
                          <a:spcPct val="100000"/>
                        </a:lnSpc>
                        <a:spcBef>
                          <a:spcPts val="0"/>
                        </a:spcBef>
                        <a:spcAft>
                          <a:spcPts val="0"/>
                        </a:spcAft>
                        <a:buClr>
                          <a:schemeClr val="dk1"/>
                        </a:buClr>
                        <a:buSzPct val="25000"/>
                        <a:buFont typeface="Calibri"/>
                        <a:buNone/>
                      </a:pPr>
                      <a:r>
                        <a:rPr lang="en-US" sz="2000" u="none" strike="noStrike" cap="none" dirty="0"/>
                        <a:t>Post traumatic stress disorder</a:t>
                      </a:r>
                      <a:endParaRPr lang="en-US" sz="2000" b="1" u="none" strike="noStrike" cap="none" dirty="0"/>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dirty="0"/>
                        <a:t>15% to 35%</a:t>
                      </a:r>
                    </a:p>
                  </a:txBody>
                  <a:tcPr marL="95664" marR="95664" marT="0" marB="0" anchor="ctr"/>
                </a:tc>
                <a:tc>
                  <a:txBody>
                    <a:bodyPr/>
                    <a:lstStyle/>
                    <a:p>
                      <a:pPr marL="0" marR="0" lvl="0" indent="0" algn="ctr" rtl="0">
                        <a:lnSpc>
                          <a:spcPct val="100000"/>
                        </a:lnSpc>
                        <a:spcBef>
                          <a:spcPts val="0"/>
                        </a:spcBef>
                        <a:spcAft>
                          <a:spcPts val="0"/>
                        </a:spcAft>
                        <a:buClr>
                          <a:schemeClr val="dk1"/>
                        </a:buClr>
                        <a:buSzPct val="25000"/>
                        <a:buFont typeface="Calibri"/>
                        <a:buNone/>
                      </a:pPr>
                      <a:r>
                        <a:rPr lang="en-US" sz="2000" u="none" strike="noStrike" cap="none" dirty="0"/>
                        <a:t>4%</a:t>
                      </a:r>
                    </a:p>
                  </a:txBody>
                  <a:tcPr marL="95664" marR="95664" marT="0" marB="0" anchor="ctr"/>
                </a:tc>
                <a:extLst>
                  <a:ext uri="{0D108BD9-81ED-4DB2-BD59-A6C34878D82A}">
                    <a16:rowId xmlns:a16="http://schemas.microsoft.com/office/drawing/2014/main" val="10004"/>
                  </a:ext>
                </a:extLst>
              </a:tr>
            </a:tbl>
          </a:graphicData>
        </a:graphic>
      </p:graphicFrame>
      <p:sp>
        <p:nvSpPr>
          <p:cNvPr id="278" name="Shape 278"/>
          <p:cNvSpPr/>
          <p:nvPr/>
        </p:nvSpPr>
        <p:spPr>
          <a:xfrm>
            <a:off x="420688" y="4927395"/>
            <a:ext cx="4379912" cy="584700"/>
          </a:xfrm>
          <a:prstGeom prst="rect">
            <a:avLst/>
          </a:prstGeom>
          <a:noFill/>
          <a:ln>
            <a:noFill/>
          </a:ln>
        </p:spPr>
        <p:txBody>
          <a:bodyPr lIns="91425" tIns="45700" rIns="91425" bIns="45700" anchor="t" anchorCtr="0">
            <a:noAutofit/>
          </a:bodyPr>
          <a:lstStyle/>
          <a:p>
            <a:pPr>
              <a:buSzPct val="25000"/>
            </a:pPr>
            <a:r>
              <a:rPr lang="en-US" sz="1000">
                <a:solidFill>
                  <a:schemeClr val="dk1"/>
                </a:solidFill>
                <a:latin typeface="+mj-lt"/>
                <a:ea typeface="Calibri"/>
                <a:cs typeface="Calibri"/>
                <a:sym typeface="Calibri"/>
              </a:rPr>
              <a:t>Sources:  Hang et al., 2004; Kroll et al., 1989; Nicholson, 1997; Westermeyer, 1988; Williams &amp; Westermeyer, 1983; Xiong et al., 2004.</a:t>
            </a:r>
          </a:p>
        </p:txBody>
      </p:sp>
    </p:spTree>
    <p:extLst>
      <p:ext uri="{BB962C8B-B14F-4D97-AF65-F5344CB8AC3E}">
        <p14:creationId xmlns:p14="http://schemas.microsoft.com/office/powerpoint/2010/main" val="24919426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 name="Title 1"/>
          <p:cNvSpPr>
            <a:spLocks noGrp="1"/>
          </p:cNvSpPr>
          <p:nvPr>
            <p:ph type="title"/>
          </p:nvPr>
        </p:nvSpPr>
        <p:spPr>
          <a:xfrm>
            <a:off x="420766" y="365127"/>
            <a:ext cx="11350471" cy="854073"/>
          </a:xfrm>
        </p:spPr>
        <p:txBody>
          <a:bodyPr/>
          <a:lstStyle/>
          <a:p>
            <a:r>
              <a:rPr lang="en-US" dirty="0" smtClean="0"/>
              <a:t>Cultural Influences</a:t>
            </a:r>
            <a:endParaRPr lang="en-US" dirty="0"/>
          </a:p>
        </p:txBody>
      </p:sp>
      <p:sp>
        <p:nvSpPr>
          <p:cNvPr id="4" name="Rectangle 3"/>
          <p:cNvSpPr/>
          <p:nvPr/>
        </p:nvSpPr>
        <p:spPr>
          <a:xfrm>
            <a:off x="2648783" y="4419600"/>
            <a:ext cx="6894435" cy="1400383"/>
          </a:xfrm>
          <a:prstGeom prst="rect">
            <a:avLst/>
          </a:prstGeom>
        </p:spPr>
        <p:txBody>
          <a:bodyPr wrap="square">
            <a:spAutoFit/>
          </a:bodyPr>
          <a:lstStyle/>
          <a:p>
            <a:pPr>
              <a:lnSpc>
                <a:spcPct val="125000"/>
              </a:lnSpc>
              <a:spcBef>
                <a:spcPts val="400"/>
              </a:spcBef>
              <a:buSzPct val="25000"/>
            </a:pPr>
            <a:r>
              <a:rPr lang="en-US" sz="2400" b="1" i="1" dirty="0">
                <a:solidFill>
                  <a:schemeClr val="accent1"/>
                </a:solidFill>
                <a:ea typeface="Calibri"/>
                <a:cs typeface="Calibri"/>
                <a:sym typeface="Calibri"/>
              </a:rPr>
              <a:t>"Doctors fix your sickness – </a:t>
            </a:r>
            <a:br>
              <a:rPr lang="en-US" sz="2400" b="1" i="1" dirty="0">
                <a:solidFill>
                  <a:schemeClr val="accent1"/>
                </a:solidFill>
                <a:ea typeface="Calibri"/>
                <a:cs typeface="Calibri"/>
                <a:sym typeface="Calibri"/>
              </a:rPr>
            </a:br>
            <a:r>
              <a:rPr lang="en-US" sz="2400" b="1" i="1" dirty="0">
                <a:solidFill>
                  <a:schemeClr val="accent1"/>
                </a:solidFill>
                <a:ea typeface="Calibri"/>
                <a:cs typeface="Calibri"/>
                <a:sym typeface="Calibri"/>
              </a:rPr>
              <a:t>the Hmong way helps your soul.” </a:t>
            </a:r>
            <a:br>
              <a:rPr lang="en-US" sz="2400" b="1" i="1" dirty="0">
                <a:solidFill>
                  <a:schemeClr val="accent1"/>
                </a:solidFill>
                <a:ea typeface="Calibri"/>
                <a:cs typeface="Calibri"/>
                <a:sym typeface="Calibri"/>
              </a:rPr>
            </a:br>
            <a:r>
              <a:rPr lang="en-US" sz="2000" i="1" dirty="0">
                <a:solidFill>
                  <a:schemeClr val="accent1"/>
                </a:solidFill>
                <a:ea typeface="Calibri"/>
                <a:cs typeface="Calibri"/>
                <a:sym typeface="Calibri"/>
              </a:rPr>
              <a:t>– Adult community </a:t>
            </a:r>
            <a:r>
              <a:rPr lang="en-US" sz="2000" i="1" dirty="0" smtClean="0">
                <a:solidFill>
                  <a:schemeClr val="accent1"/>
                </a:solidFill>
                <a:ea typeface="Calibri"/>
                <a:cs typeface="Calibri"/>
                <a:sym typeface="Calibri"/>
              </a:rPr>
              <a:t>member</a:t>
            </a:r>
            <a:endParaRPr lang="en-US" sz="3200" i="1" dirty="0">
              <a:solidFill>
                <a:schemeClr val="accent1"/>
              </a:solidFill>
              <a:latin typeface="Calibri"/>
              <a:ea typeface="Calibri"/>
              <a:cs typeface="Calibri"/>
              <a:sym typeface="Calibri"/>
            </a:endParaRPr>
          </a:p>
        </p:txBody>
      </p:sp>
      <p:sp>
        <p:nvSpPr>
          <p:cNvPr id="6" name="Content Placeholder 5"/>
          <p:cNvSpPr>
            <a:spLocks noGrp="1"/>
          </p:cNvSpPr>
          <p:nvPr>
            <p:ph sz="half" idx="2"/>
          </p:nvPr>
        </p:nvSpPr>
        <p:spPr>
          <a:xfrm>
            <a:off x="718971" y="1845173"/>
            <a:ext cx="5599035" cy="3974810"/>
          </a:xfrm>
        </p:spPr>
        <p:txBody>
          <a:bodyPr/>
          <a:lstStyle/>
          <a:p>
            <a:pPr marL="457200" indent="-457200">
              <a:spcBef>
                <a:spcPts val="640"/>
              </a:spcBef>
              <a:buSzPct val="100000"/>
              <a:buFont typeface="Arial" panose="020B0604020202020204" pitchFamily="34" charset="0"/>
              <a:buChar char="•"/>
            </a:pPr>
            <a:r>
              <a:rPr lang="en-US" sz="3200" dirty="0">
                <a:solidFill>
                  <a:schemeClr val="dk1"/>
                </a:solidFill>
              </a:rPr>
              <a:t>Collectivistic society</a:t>
            </a:r>
          </a:p>
          <a:p>
            <a:pPr marL="457200" indent="-457200">
              <a:spcBef>
                <a:spcPts val="640"/>
              </a:spcBef>
              <a:buSzPct val="100000"/>
              <a:buFont typeface="Arial" panose="020B0604020202020204" pitchFamily="34" charset="0"/>
              <a:buChar char="•"/>
            </a:pPr>
            <a:r>
              <a:rPr lang="en-US" sz="3200" dirty="0">
                <a:solidFill>
                  <a:schemeClr val="dk1"/>
                </a:solidFill>
              </a:rPr>
              <a:t>Family </a:t>
            </a:r>
          </a:p>
          <a:p>
            <a:pPr marL="457200" indent="-457200">
              <a:spcBef>
                <a:spcPts val="640"/>
              </a:spcBef>
              <a:buSzPct val="100000"/>
              <a:buFont typeface="Arial" panose="020B0604020202020204" pitchFamily="34" charset="0"/>
              <a:buChar char="•"/>
            </a:pPr>
            <a:r>
              <a:rPr lang="en-US" sz="3200" dirty="0" smtClean="0">
                <a:solidFill>
                  <a:schemeClr val="dk1"/>
                </a:solidFill>
              </a:rPr>
              <a:t>Religious </a:t>
            </a:r>
            <a:r>
              <a:rPr lang="en-US" sz="3200" dirty="0">
                <a:solidFill>
                  <a:schemeClr val="dk1"/>
                </a:solidFill>
              </a:rPr>
              <a:t>&amp; Traditional </a:t>
            </a:r>
            <a:r>
              <a:rPr lang="en-US" sz="3200" dirty="0" smtClean="0">
                <a:solidFill>
                  <a:schemeClr val="dk1"/>
                </a:solidFill>
              </a:rPr>
              <a:t>healing</a:t>
            </a:r>
          </a:p>
          <a:p>
            <a:pPr marL="457200" indent="-457200">
              <a:spcBef>
                <a:spcPts val="640"/>
              </a:spcBef>
              <a:buSzPct val="100000"/>
              <a:buFont typeface="Arial" panose="020B0604020202020204" pitchFamily="34" charset="0"/>
              <a:buChar char="•"/>
            </a:pPr>
            <a:r>
              <a:rPr lang="en-US" sz="3200" dirty="0">
                <a:solidFill>
                  <a:schemeClr val="dk1"/>
                </a:solidFill>
              </a:rPr>
              <a:t>Shame and stigma</a:t>
            </a:r>
          </a:p>
          <a:p>
            <a:pPr marL="457200" indent="-457200">
              <a:spcBef>
                <a:spcPts val="640"/>
              </a:spcBef>
              <a:buSzPct val="100000"/>
              <a:buFont typeface="Arial" panose="020B0604020202020204" pitchFamily="34" charset="0"/>
              <a:buChar char="•"/>
            </a:pPr>
            <a:endParaRPr lang="en-US" sz="2800" dirty="0">
              <a:solidFill>
                <a:schemeClr val="dk1"/>
              </a:solidFill>
            </a:endParaRPr>
          </a:p>
          <a:p>
            <a:endParaRPr lang="en-US" sz="2800" dirty="0"/>
          </a:p>
        </p:txBody>
      </p:sp>
      <p:pic>
        <p:nvPicPr>
          <p:cNvPr id="13" name="Shape 285"/>
          <p:cNvPicPr preferRelativeResize="0">
            <a:picLocks noGrp="1"/>
          </p:cNvPicPr>
          <p:nvPr>
            <p:ph sz="half" idx="1"/>
          </p:nvPr>
        </p:nvPicPr>
        <p:blipFill rotWithShape="1">
          <a:blip r:embed="rId3">
            <a:alphaModFix/>
          </a:blip>
          <a:srcRect/>
          <a:stretch/>
        </p:blipFill>
        <p:spPr>
          <a:xfrm>
            <a:off x="8229600" y="1219200"/>
            <a:ext cx="2925443" cy="4305624"/>
          </a:xfrm>
          <a:prstGeom prst="rect">
            <a:avLst/>
          </a:prstGeom>
          <a:noFill/>
          <a:ln>
            <a:noFill/>
          </a:ln>
        </p:spPr>
      </p:pic>
    </p:spTree>
    <p:extLst>
      <p:ext uri="{BB962C8B-B14F-4D97-AF65-F5344CB8AC3E}">
        <p14:creationId xmlns:p14="http://schemas.microsoft.com/office/powerpoint/2010/main" val="84809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 name="Title 1"/>
          <p:cNvSpPr>
            <a:spLocks noGrp="1"/>
          </p:cNvSpPr>
          <p:nvPr>
            <p:ph type="title"/>
          </p:nvPr>
        </p:nvSpPr>
        <p:spPr>
          <a:xfrm>
            <a:off x="420766" y="365127"/>
            <a:ext cx="11350471" cy="854073"/>
          </a:xfrm>
        </p:spPr>
        <p:txBody>
          <a:bodyPr/>
          <a:lstStyle/>
          <a:p>
            <a:r>
              <a:rPr lang="en-US" dirty="0"/>
              <a:t>Accessing Mental Health </a:t>
            </a:r>
            <a:r>
              <a:rPr lang="en-US" dirty="0" smtClean="0"/>
              <a:t>Service Barriers</a:t>
            </a:r>
            <a:endParaRPr lang="en-US" dirty="0"/>
          </a:p>
        </p:txBody>
      </p:sp>
      <p:sp>
        <p:nvSpPr>
          <p:cNvPr id="295" name="Shape 295"/>
          <p:cNvSpPr txBox="1">
            <a:spLocks noGrp="1"/>
          </p:cNvSpPr>
          <p:nvPr>
            <p:ph idx="1"/>
          </p:nvPr>
        </p:nvSpPr>
        <p:spPr>
          <a:xfrm>
            <a:off x="433776" y="1658126"/>
            <a:ext cx="11350471" cy="4285474"/>
          </a:xfrm>
          <a:prstGeom prst="rect">
            <a:avLst/>
          </a:prstGeom>
          <a:noFill/>
          <a:ln>
            <a:noFill/>
          </a:ln>
        </p:spPr>
        <p:txBody>
          <a:bodyPr lIns="91425" tIns="45700" rIns="91425" bIns="45700" anchor="t" anchorCtr="0">
            <a:noAutofit/>
          </a:bodyPr>
          <a:lstStyle/>
          <a:p>
            <a:pPr marL="457200" indent="-457200">
              <a:spcBef>
                <a:spcPts val="0"/>
              </a:spcBef>
              <a:buClr>
                <a:schemeClr val="tx1"/>
              </a:buClr>
              <a:buSzPct val="100000"/>
              <a:buFont typeface="Arial" panose="020B0604020202020204" pitchFamily="34" charset="0"/>
              <a:buChar char="•"/>
            </a:pPr>
            <a:r>
              <a:rPr lang="en-US" sz="3200" dirty="0">
                <a:solidFill>
                  <a:schemeClr val="dk1"/>
                </a:solidFill>
              </a:rPr>
              <a:t>Cultural and community barriers</a:t>
            </a:r>
          </a:p>
          <a:p>
            <a:pPr marL="914400" lvl="1" indent="-457200">
              <a:spcBef>
                <a:spcPts val="1200"/>
              </a:spcBef>
              <a:buClr>
                <a:schemeClr val="tx1"/>
              </a:buClr>
              <a:buSzPct val="100000"/>
            </a:pPr>
            <a:r>
              <a:rPr lang="en-US" sz="2800" dirty="0">
                <a:solidFill>
                  <a:schemeClr val="dk1"/>
                </a:solidFill>
              </a:rPr>
              <a:t>Generational</a:t>
            </a:r>
          </a:p>
          <a:p>
            <a:pPr marL="914400" lvl="1" indent="-457200">
              <a:spcBef>
                <a:spcPts val="1200"/>
              </a:spcBef>
              <a:buClr>
                <a:schemeClr val="tx1"/>
              </a:buClr>
              <a:buSzPct val="100000"/>
            </a:pPr>
            <a:r>
              <a:rPr lang="en-US" sz="2800" dirty="0">
                <a:solidFill>
                  <a:schemeClr val="dk1"/>
                </a:solidFill>
              </a:rPr>
              <a:t>Language</a:t>
            </a:r>
          </a:p>
          <a:p>
            <a:pPr marL="914400" lvl="1" indent="-457200">
              <a:spcBef>
                <a:spcPts val="1200"/>
              </a:spcBef>
              <a:buClr>
                <a:schemeClr val="tx1"/>
              </a:buClr>
              <a:buSzPct val="100000"/>
            </a:pPr>
            <a:r>
              <a:rPr lang="en-US" sz="2800" dirty="0">
                <a:solidFill>
                  <a:schemeClr val="dk1"/>
                </a:solidFill>
              </a:rPr>
              <a:t>Customs</a:t>
            </a:r>
          </a:p>
          <a:p>
            <a:pPr marL="914400" lvl="1" indent="-457200">
              <a:spcBef>
                <a:spcPts val="1200"/>
              </a:spcBef>
              <a:buClr>
                <a:schemeClr val="tx1"/>
              </a:buClr>
              <a:buSzPct val="100000"/>
            </a:pPr>
            <a:r>
              <a:rPr lang="en-US" sz="2800" dirty="0">
                <a:solidFill>
                  <a:schemeClr val="dk1"/>
                </a:solidFill>
              </a:rPr>
              <a:t>Historical trauma</a:t>
            </a:r>
          </a:p>
          <a:p>
            <a:pPr marL="457200" indent="-457200">
              <a:spcBef>
                <a:spcPts val="1200"/>
              </a:spcBef>
              <a:buClr>
                <a:schemeClr val="tx1"/>
              </a:buClr>
              <a:buSzPct val="100000"/>
              <a:buFont typeface="Arial" panose="020B0604020202020204" pitchFamily="34" charset="0"/>
              <a:buChar char="•"/>
            </a:pPr>
            <a:r>
              <a:rPr lang="en-US" sz="3200" dirty="0">
                <a:solidFill>
                  <a:schemeClr val="dk1"/>
                </a:solidFill>
              </a:rPr>
              <a:t>System </a:t>
            </a:r>
            <a:r>
              <a:rPr lang="en-US" sz="3200" dirty="0" smtClean="0">
                <a:solidFill>
                  <a:schemeClr val="dk1"/>
                </a:solidFill>
              </a:rPr>
              <a:t>barriers</a:t>
            </a:r>
          </a:p>
          <a:p>
            <a:pPr marL="971550" lvl="1" indent="-457200">
              <a:spcBef>
                <a:spcPts val="1200"/>
              </a:spcBef>
              <a:buClr>
                <a:schemeClr val="tx1"/>
              </a:buClr>
              <a:buSzPct val="100000"/>
            </a:pPr>
            <a:r>
              <a:rPr lang="en-US" sz="2800" dirty="0" smtClean="0">
                <a:solidFill>
                  <a:schemeClr val="dk1"/>
                </a:solidFill>
              </a:rPr>
              <a:t>Trust</a:t>
            </a:r>
          </a:p>
          <a:p>
            <a:pPr marL="971550" lvl="1" indent="-457200">
              <a:spcBef>
                <a:spcPts val="1200"/>
              </a:spcBef>
              <a:buClr>
                <a:schemeClr val="tx1"/>
              </a:buClr>
              <a:buSzPct val="100000"/>
            </a:pPr>
            <a:r>
              <a:rPr lang="en-US" sz="2800" dirty="0" smtClean="0">
                <a:solidFill>
                  <a:schemeClr val="dk1"/>
                </a:solidFill>
              </a:rPr>
              <a:t>Culturally Competent</a:t>
            </a:r>
            <a:endParaRPr lang="en-US" sz="2800" dirty="0">
              <a:solidFill>
                <a:schemeClr val="dk1"/>
              </a:solidFill>
            </a:endParaRPr>
          </a:p>
          <a:p>
            <a:pPr marL="457200" indent="-457200">
              <a:spcBef>
                <a:spcPts val="1200"/>
              </a:spcBef>
              <a:buClr>
                <a:schemeClr val="tx1"/>
              </a:buClr>
              <a:buFont typeface="Arial" panose="020B0604020202020204" pitchFamily="34" charset="0"/>
              <a:buChar char="•"/>
            </a:pPr>
            <a:endParaRPr sz="3200" b="0" dirty="0">
              <a:solidFill>
                <a:schemeClr val="dk1"/>
              </a:solidFill>
            </a:endParaRPr>
          </a:p>
          <a:p>
            <a:pPr marL="457200" indent="-457200">
              <a:spcBef>
                <a:spcPts val="640"/>
              </a:spcBef>
              <a:buClr>
                <a:schemeClr val="tx1"/>
              </a:buClr>
              <a:buSzPct val="100000"/>
              <a:buFont typeface="Arial" panose="020B0604020202020204" pitchFamily="34" charset="0"/>
              <a:buChar char="•"/>
            </a:pPr>
            <a:endParaRPr sz="3200" b="0" dirty="0">
              <a:solidFill>
                <a:schemeClr val="dk1"/>
              </a:solidFill>
              <a:latin typeface="Calibri"/>
              <a:ea typeface="Calibri"/>
              <a:cs typeface="Calibri"/>
              <a:sym typeface="Calibri"/>
            </a:endParaRPr>
          </a:p>
        </p:txBody>
      </p:sp>
      <p:pic>
        <p:nvPicPr>
          <p:cNvPr id="296" name="Shape 296"/>
          <p:cNvPicPr preferRelativeResize="0"/>
          <p:nvPr/>
        </p:nvPicPr>
        <p:blipFill rotWithShape="1">
          <a:blip r:embed="rId3">
            <a:alphaModFix/>
          </a:blip>
          <a:srcRect/>
          <a:stretch/>
        </p:blipFill>
        <p:spPr>
          <a:xfrm>
            <a:off x="8259000" y="1905000"/>
            <a:ext cx="3475800" cy="3799140"/>
          </a:xfrm>
          <a:prstGeom prst="rect">
            <a:avLst/>
          </a:prstGeom>
          <a:noFill/>
          <a:ln>
            <a:noFill/>
          </a:ln>
        </p:spPr>
      </p:pic>
    </p:spTree>
    <p:extLst>
      <p:ext uri="{BB962C8B-B14F-4D97-AF65-F5344CB8AC3E}">
        <p14:creationId xmlns:p14="http://schemas.microsoft.com/office/powerpoint/2010/main" val="3537858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 name="Title 2"/>
          <p:cNvSpPr>
            <a:spLocks noGrp="1"/>
          </p:cNvSpPr>
          <p:nvPr>
            <p:ph type="title"/>
          </p:nvPr>
        </p:nvSpPr>
        <p:spPr>
          <a:xfrm>
            <a:off x="420766" y="365127"/>
            <a:ext cx="11350471" cy="930273"/>
          </a:xfrm>
        </p:spPr>
        <p:txBody>
          <a:bodyPr/>
          <a:lstStyle/>
          <a:p>
            <a:r>
              <a:rPr lang="en-US" dirty="0"/>
              <a:t>Service Availability</a:t>
            </a:r>
          </a:p>
        </p:txBody>
      </p:sp>
      <p:sp>
        <p:nvSpPr>
          <p:cNvPr id="2" name="Content Placeholder 1"/>
          <p:cNvSpPr>
            <a:spLocks noGrp="1"/>
          </p:cNvSpPr>
          <p:nvPr>
            <p:ph idx="1"/>
          </p:nvPr>
        </p:nvSpPr>
        <p:spPr>
          <a:xfrm>
            <a:off x="609600" y="1905000"/>
            <a:ext cx="11350471" cy="3974811"/>
          </a:xfrm>
        </p:spPr>
        <p:txBody>
          <a:bodyPr/>
          <a:lstStyle/>
          <a:p>
            <a:pPr marL="285750" indent="-285750">
              <a:buFont typeface="Arial" panose="020B0604020202020204" pitchFamily="34" charset="0"/>
              <a:buChar char="•"/>
            </a:pPr>
            <a:r>
              <a:rPr lang="en-US" sz="3200" dirty="0"/>
              <a:t>Gaps in available </a:t>
            </a:r>
            <a:r>
              <a:rPr lang="en-US" sz="3200" dirty="0" smtClean="0"/>
              <a:t>services</a:t>
            </a:r>
          </a:p>
          <a:p>
            <a:pPr marL="800100" lvl="1" indent="-285750"/>
            <a:r>
              <a:rPr lang="en-US" sz="2900" dirty="0" smtClean="0"/>
              <a:t>Resources</a:t>
            </a:r>
            <a:endParaRPr lang="en-US" sz="2900" dirty="0"/>
          </a:p>
          <a:p>
            <a:pPr marL="285750" indent="-285750">
              <a:buFont typeface="Arial" panose="020B0604020202020204" pitchFamily="34" charset="0"/>
              <a:buChar char="•"/>
            </a:pPr>
            <a:r>
              <a:rPr lang="en-US" sz="3200" dirty="0"/>
              <a:t>Early intervention/prevention </a:t>
            </a:r>
            <a:r>
              <a:rPr lang="en-US" sz="3200" dirty="0" smtClean="0"/>
              <a:t>services</a:t>
            </a:r>
          </a:p>
          <a:p>
            <a:pPr marL="800100" lvl="1" indent="-285750"/>
            <a:r>
              <a:rPr lang="en-US" sz="2900" dirty="0" smtClean="0"/>
              <a:t>Crisis</a:t>
            </a:r>
          </a:p>
          <a:p>
            <a:pPr marL="800100" lvl="1" indent="-285750"/>
            <a:r>
              <a:rPr lang="en-US" sz="2900" dirty="0" smtClean="0"/>
              <a:t>Risk Factors</a:t>
            </a:r>
          </a:p>
          <a:p>
            <a:pPr marL="800100" lvl="1" indent="-285750"/>
            <a:r>
              <a:rPr lang="en-US" sz="2900" dirty="0" smtClean="0"/>
              <a:t>Sites</a:t>
            </a:r>
            <a:endParaRPr lang="en-US" sz="2900" dirty="0"/>
          </a:p>
          <a:p>
            <a:pPr marL="285750" indent="-285750">
              <a:buFont typeface="Arial" panose="020B0604020202020204" pitchFamily="34" charset="0"/>
              <a:buChar char="•"/>
            </a:pPr>
            <a:r>
              <a:rPr lang="en-US" sz="3200" dirty="0"/>
              <a:t>Lack of culturally competent </a:t>
            </a:r>
            <a:r>
              <a:rPr lang="en-US" sz="3200" dirty="0" smtClean="0"/>
              <a:t>services</a:t>
            </a:r>
          </a:p>
          <a:p>
            <a:pPr marL="800100" lvl="1" indent="-285750"/>
            <a:r>
              <a:rPr lang="en-US" sz="2900" dirty="0"/>
              <a:t>B</a:t>
            </a:r>
            <a:r>
              <a:rPr lang="en-US" sz="2900" dirty="0" smtClean="0"/>
              <a:t>ilingual/bicultural </a:t>
            </a:r>
            <a:r>
              <a:rPr lang="en-US" sz="2900" dirty="0"/>
              <a:t>providers</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2483475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2" name="Title 1"/>
          <p:cNvSpPr>
            <a:spLocks noGrp="1"/>
          </p:cNvSpPr>
          <p:nvPr>
            <p:ph type="title"/>
          </p:nvPr>
        </p:nvSpPr>
        <p:spPr>
          <a:xfrm>
            <a:off x="420766" y="365127"/>
            <a:ext cx="11350471" cy="854073"/>
          </a:xfrm>
        </p:spPr>
        <p:txBody>
          <a:bodyPr/>
          <a:lstStyle/>
          <a:p>
            <a:r>
              <a:rPr lang="en-US" dirty="0"/>
              <a:t>Disrupting </a:t>
            </a:r>
            <a:r>
              <a:rPr lang="en-US" dirty="0" smtClean="0"/>
              <a:t>Invisibility</a:t>
            </a:r>
            <a:endParaRPr lang="en-US" dirty="0"/>
          </a:p>
        </p:txBody>
      </p:sp>
      <p:sp>
        <p:nvSpPr>
          <p:cNvPr id="318" name="Shape 318"/>
          <p:cNvSpPr txBox="1">
            <a:spLocks noGrp="1"/>
          </p:cNvSpPr>
          <p:nvPr>
            <p:ph idx="1"/>
          </p:nvPr>
        </p:nvSpPr>
        <p:spPr>
          <a:prstGeom prst="rect">
            <a:avLst/>
          </a:prstGeom>
        </p:spPr>
        <p:txBody>
          <a:bodyPr lIns="91425" tIns="91425" rIns="91425" bIns="91425" anchor="t" anchorCtr="0">
            <a:noAutofit/>
          </a:bodyPr>
          <a:lstStyle/>
          <a:p>
            <a:pPr marL="457200" indent="-419100">
              <a:spcBef>
                <a:spcPts val="0"/>
              </a:spcBef>
              <a:buSzPct val="100000"/>
            </a:pPr>
            <a:r>
              <a:rPr lang="en-US" sz="2800" dirty="0"/>
              <a:t>Psychoeducation</a:t>
            </a:r>
          </a:p>
          <a:p>
            <a:pPr marL="914400" lvl="1" indent="-355600">
              <a:spcBef>
                <a:spcPts val="0"/>
              </a:spcBef>
              <a:buSzPct val="100000"/>
            </a:pPr>
            <a:r>
              <a:rPr lang="en-US" sz="2400" dirty="0"/>
              <a:t>Social withdrawal</a:t>
            </a:r>
          </a:p>
          <a:p>
            <a:pPr marL="914400" lvl="1" indent="-355600">
              <a:spcBef>
                <a:spcPts val="0"/>
              </a:spcBef>
              <a:buSzPct val="100000"/>
            </a:pPr>
            <a:r>
              <a:rPr lang="en-US" sz="2400" dirty="0"/>
              <a:t>Feelings of loneliness or guilt</a:t>
            </a:r>
          </a:p>
          <a:p>
            <a:pPr marL="914400" lvl="1" indent="-355600">
              <a:spcBef>
                <a:spcPts val="0"/>
              </a:spcBef>
              <a:buSzPct val="100000"/>
            </a:pPr>
            <a:r>
              <a:rPr lang="en-US" sz="2400" dirty="0"/>
              <a:t>Somatic symptoms, i.e. headaches and stomachaches </a:t>
            </a:r>
          </a:p>
          <a:p>
            <a:pPr marL="914400" lvl="1" indent="-355600">
              <a:spcBef>
                <a:spcPts val="0"/>
              </a:spcBef>
              <a:buSzPct val="100000"/>
            </a:pPr>
            <a:r>
              <a:rPr lang="en-US" sz="2400" dirty="0"/>
              <a:t>Not talking to or interacting with others</a:t>
            </a:r>
          </a:p>
          <a:p>
            <a:pPr marL="914400" lvl="1" indent="-355600">
              <a:spcBef>
                <a:spcPts val="0"/>
              </a:spcBef>
              <a:buSzPct val="100000"/>
            </a:pPr>
            <a:r>
              <a:rPr lang="en-US" sz="2400" dirty="0"/>
              <a:t>Feeling sadness</a:t>
            </a:r>
          </a:p>
          <a:p>
            <a:pPr marL="914400" lvl="1" indent="-355600">
              <a:spcBef>
                <a:spcPts val="0"/>
              </a:spcBef>
              <a:buSzPct val="100000"/>
            </a:pPr>
            <a:r>
              <a:rPr lang="en-US" sz="2400" dirty="0"/>
              <a:t>Nervousness or irritability</a:t>
            </a:r>
          </a:p>
          <a:p>
            <a:pPr marL="914400" lvl="1" indent="-355600">
              <a:spcBef>
                <a:spcPts val="0"/>
              </a:spcBef>
              <a:buSzPct val="100000"/>
            </a:pPr>
            <a:r>
              <a:rPr lang="en-US" sz="2400" dirty="0"/>
              <a:t>Fearfulness</a:t>
            </a:r>
          </a:p>
          <a:p>
            <a:pPr marL="914400" lvl="1" indent="-355600">
              <a:spcBef>
                <a:spcPts val="0"/>
              </a:spcBef>
              <a:buSzPct val="100000"/>
            </a:pPr>
            <a:r>
              <a:rPr lang="en-US" sz="2400" dirty="0"/>
              <a:t>Not standing up for yourself</a:t>
            </a:r>
          </a:p>
          <a:p>
            <a:pPr marL="914400" lvl="1" indent="-355600">
              <a:spcBef>
                <a:spcPts val="0"/>
              </a:spcBef>
              <a:buSzPct val="100000"/>
            </a:pPr>
            <a:r>
              <a:rPr lang="en-US" sz="2400" dirty="0"/>
              <a:t>Changes in sleeping or eating patterns</a:t>
            </a:r>
          </a:p>
          <a:p>
            <a:pPr marL="914400" lvl="1" indent="-355600">
              <a:spcBef>
                <a:spcPts val="0"/>
              </a:spcBef>
              <a:buSzPct val="100000"/>
            </a:pPr>
            <a:r>
              <a:rPr lang="en-US" sz="2400" dirty="0"/>
              <a:t>Difficulty concentrating</a:t>
            </a:r>
          </a:p>
          <a:p>
            <a:pPr>
              <a:spcBef>
                <a:spcPts val="0"/>
              </a:spcBef>
            </a:pPr>
            <a:endParaRPr sz="2000" dirty="0"/>
          </a:p>
          <a:p>
            <a:pPr>
              <a:spcBef>
                <a:spcPts val="0"/>
              </a:spcBef>
            </a:pPr>
            <a:endParaRPr sz="2800" dirty="0"/>
          </a:p>
        </p:txBody>
      </p:sp>
      <p:sp>
        <p:nvSpPr>
          <p:cNvPr id="319" name="Shape 319"/>
          <p:cNvSpPr txBox="1"/>
          <p:nvPr/>
        </p:nvSpPr>
        <p:spPr>
          <a:xfrm>
            <a:off x="12998825" y="739600"/>
            <a:ext cx="2370000" cy="1983300"/>
          </a:xfrm>
          <a:prstGeom prst="rect">
            <a:avLst/>
          </a:prstGeom>
          <a:noFill/>
          <a:ln>
            <a:noFill/>
          </a:ln>
        </p:spPr>
        <p:txBody>
          <a:bodyPr lIns="91425" tIns="91425" rIns="91425" bIns="91425" anchor="t" anchorCtr="0">
            <a:noAutofit/>
          </a:bodyPr>
          <a:lstStyle/>
          <a:p>
            <a:r>
              <a:rPr lang="en-US"/>
              <a:t>What are the barriers and how can invisibility be disrupted?</a:t>
            </a:r>
          </a:p>
          <a:p>
            <a:endParaRPr/>
          </a:p>
          <a:p>
            <a:endParaRPr/>
          </a:p>
          <a:p>
            <a:r>
              <a:rPr lang="en-US"/>
              <a:t>Symptoms are presented differently </a:t>
            </a:r>
          </a:p>
        </p:txBody>
      </p:sp>
    </p:spTree>
    <p:extLst>
      <p:ext uri="{BB962C8B-B14F-4D97-AF65-F5344CB8AC3E}">
        <p14:creationId xmlns:p14="http://schemas.microsoft.com/office/powerpoint/2010/main" val="3409802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 name="Title 2"/>
          <p:cNvSpPr>
            <a:spLocks noGrp="1"/>
          </p:cNvSpPr>
          <p:nvPr>
            <p:ph type="title"/>
          </p:nvPr>
        </p:nvSpPr>
        <p:spPr>
          <a:xfrm>
            <a:off x="420766" y="365127"/>
            <a:ext cx="11350471" cy="854073"/>
          </a:xfrm>
        </p:spPr>
        <p:txBody>
          <a:bodyPr/>
          <a:lstStyle/>
          <a:p>
            <a:r>
              <a:rPr lang="en-US" dirty="0"/>
              <a:t>Disrupting Invisibility</a:t>
            </a:r>
          </a:p>
        </p:txBody>
      </p:sp>
      <p:sp>
        <p:nvSpPr>
          <p:cNvPr id="310" name="Shape 310"/>
          <p:cNvSpPr txBox="1">
            <a:spLocks noGrp="1"/>
          </p:cNvSpPr>
          <p:nvPr>
            <p:ph idx="1"/>
          </p:nvPr>
        </p:nvSpPr>
        <p:spPr>
          <a:prstGeom prst="rect">
            <a:avLst/>
          </a:prstGeom>
        </p:spPr>
        <p:txBody>
          <a:bodyPr lIns="91425" tIns="91425" rIns="91425" bIns="91425" anchor="t" anchorCtr="0">
            <a:noAutofit/>
          </a:bodyPr>
          <a:lstStyle/>
          <a:p>
            <a:pPr marL="457200" indent="-419100">
              <a:spcBef>
                <a:spcPts val="0"/>
              </a:spcBef>
              <a:buSzPct val="100000"/>
            </a:pPr>
            <a:r>
              <a:rPr lang="en-US" sz="2800" dirty="0"/>
              <a:t>Cultural Education</a:t>
            </a:r>
          </a:p>
          <a:p>
            <a:pPr marL="914400" lvl="1" indent="-381000">
              <a:spcBef>
                <a:spcPts val="0"/>
              </a:spcBef>
              <a:buSzPct val="100000"/>
            </a:pPr>
            <a:r>
              <a:rPr lang="en-US" sz="2400" dirty="0"/>
              <a:t>History</a:t>
            </a:r>
          </a:p>
          <a:p>
            <a:pPr marL="914400" lvl="1" indent="-381000">
              <a:spcBef>
                <a:spcPts val="0"/>
              </a:spcBef>
              <a:buSzPct val="100000"/>
            </a:pPr>
            <a:r>
              <a:rPr lang="en-US" sz="2400" dirty="0"/>
              <a:t>Acculturation </a:t>
            </a:r>
          </a:p>
          <a:p>
            <a:pPr marL="914400" lvl="1" indent="-381000">
              <a:spcBef>
                <a:spcPts val="0"/>
              </a:spcBef>
              <a:buSzPct val="100000"/>
            </a:pPr>
            <a:r>
              <a:rPr lang="en-US" sz="2400" dirty="0"/>
              <a:t>Language</a:t>
            </a:r>
          </a:p>
          <a:p>
            <a:pPr marL="457200" indent="-419100">
              <a:spcBef>
                <a:spcPts val="0"/>
              </a:spcBef>
              <a:buSzPct val="100000"/>
            </a:pPr>
            <a:r>
              <a:rPr lang="en-US" sz="2800" dirty="0"/>
              <a:t>Psychoeducation</a:t>
            </a:r>
          </a:p>
          <a:p>
            <a:pPr marL="914400" lvl="1" indent="-381000">
              <a:spcBef>
                <a:spcPts val="0"/>
              </a:spcBef>
              <a:buSzPct val="100000"/>
            </a:pPr>
            <a:r>
              <a:rPr lang="en-US" sz="2400" dirty="0"/>
              <a:t>Internalizing vs. </a:t>
            </a:r>
            <a:r>
              <a:rPr lang="en-US" sz="2400" dirty="0" smtClean="0"/>
              <a:t>externalizing </a:t>
            </a:r>
            <a:r>
              <a:rPr lang="en-US" sz="2400" dirty="0"/>
              <a:t>behaviors</a:t>
            </a:r>
          </a:p>
          <a:p>
            <a:pPr marL="457200" indent="-419100">
              <a:spcBef>
                <a:spcPts val="0"/>
              </a:spcBef>
              <a:buSzPct val="100000"/>
            </a:pPr>
            <a:r>
              <a:rPr lang="en-US" sz="2800" dirty="0"/>
              <a:t>Collaboration with stakeholders</a:t>
            </a:r>
          </a:p>
          <a:p>
            <a:pPr marL="914400" lvl="1" indent="-381000">
              <a:spcBef>
                <a:spcPts val="0"/>
              </a:spcBef>
              <a:buSzPct val="100000"/>
            </a:pPr>
            <a:r>
              <a:rPr lang="en-US" sz="2400" dirty="0"/>
              <a:t>Hmong community</a:t>
            </a:r>
          </a:p>
          <a:p>
            <a:pPr marL="914400" lvl="1" indent="-381000">
              <a:spcBef>
                <a:spcPts val="0"/>
              </a:spcBef>
              <a:buSzPct val="100000"/>
            </a:pPr>
            <a:r>
              <a:rPr lang="en-US" sz="2400" dirty="0"/>
              <a:t>School district </a:t>
            </a:r>
          </a:p>
          <a:p>
            <a:pPr marL="457200" indent="-419100">
              <a:spcBef>
                <a:spcPts val="0"/>
              </a:spcBef>
              <a:buSzPct val="100000"/>
            </a:pPr>
            <a:r>
              <a:rPr lang="en-US" sz="2800" dirty="0"/>
              <a:t>Community engagement</a:t>
            </a:r>
          </a:p>
          <a:p>
            <a:pPr marL="914400" lvl="1" indent="-381000">
              <a:spcBef>
                <a:spcPts val="0"/>
              </a:spcBef>
              <a:buSzPct val="100000"/>
            </a:pPr>
            <a:r>
              <a:rPr lang="en-US" sz="2400" dirty="0"/>
              <a:t>State/County committees </a:t>
            </a:r>
          </a:p>
          <a:p>
            <a:pPr>
              <a:spcBef>
                <a:spcPts val="0"/>
              </a:spcBef>
            </a:pPr>
            <a:endParaRPr sz="2800" dirty="0"/>
          </a:p>
          <a:p>
            <a:pPr>
              <a:spcBef>
                <a:spcPts val="0"/>
              </a:spcBef>
            </a:pPr>
            <a:endParaRPr sz="2800" dirty="0"/>
          </a:p>
        </p:txBody>
      </p:sp>
      <p:sp>
        <p:nvSpPr>
          <p:cNvPr id="311" name="Shape 311"/>
          <p:cNvSpPr txBox="1"/>
          <p:nvPr/>
        </p:nvSpPr>
        <p:spPr>
          <a:xfrm>
            <a:off x="12998825" y="739600"/>
            <a:ext cx="2370000" cy="1983300"/>
          </a:xfrm>
          <a:prstGeom prst="rect">
            <a:avLst/>
          </a:prstGeom>
          <a:noFill/>
          <a:ln>
            <a:noFill/>
          </a:ln>
        </p:spPr>
        <p:txBody>
          <a:bodyPr lIns="91425" tIns="91425" rIns="91425" bIns="91425" anchor="t" anchorCtr="0">
            <a:noAutofit/>
          </a:bodyPr>
          <a:lstStyle/>
          <a:p>
            <a:r>
              <a:rPr lang="en-US"/>
              <a:t>What are the barriers and how can invisibility be disrupted?</a:t>
            </a:r>
          </a:p>
          <a:p>
            <a:endParaRPr/>
          </a:p>
          <a:p>
            <a:endParaRPr/>
          </a:p>
          <a:p>
            <a:r>
              <a:rPr lang="en-US"/>
              <a:t>Symptoms are presented differently </a:t>
            </a:r>
          </a:p>
        </p:txBody>
      </p:sp>
    </p:spTree>
    <p:extLst>
      <p:ext uri="{BB962C8B-B14F-4D97-AF65-F5344CB8AC3E}">
        <p14:creationId xmlns:p14="http://schemas.microsoft.com/office/powerpoint/2010/main" val="27087763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66" y="365127"/>
            <a:ext cx="11350471" cy="777873"/>
          </a:xfrm>
        </p:spPr>
        <p:txBody>
          <a:bodyPr/>
          <a:lstStyle/>
          <a:p>
            <a:r>
              <a:rPr lang="en-US" dirty="0" smtClean="0"/>
              <a:t>Rites of Passage</a:t>
            </a:r>
            <a:endParaRPr lang="en-US" dirty="0"/>
          </a:p>
        </p:txBody>
      </p:sp>
      <p:sp>
        <p:nvSpPr>
          <p:cNvPr id="3" name="Content Placeholder 2"/>
          <p:cNvSpPr>
            <a:spLocks noGrp="1"/>
          </p:cNvSpPr>
          <p:nvPr>
            <p:ph idx="1"/>
          </p:nvPr>
        </p:nvSpPr>
        <p:spPr/>
        <p:txBody>
          <a:bodyPr/>
          <a:lstStyle/>
          <a:p>
            <a:pPr marL="457200" indent="-419100">
              <a:spcBef>
                <a:spcPts val="0"/>
              </a:spcBef>
              <a:buSzPct val="100000"/>
            </a:pPr>
            <a:r>
              <a:rPr lang="en-US" dirty="0" smtClean="0"/>
              <a:t>Culture </a:t>
            </a:r>
            <a:r>
              <a:rPr lang="en-US" dirty="0"/>
              <a:t>takes center stage as fifth grade </a:t>
            </a:r>
            <a:r>
              <a:rPr lang="en-US" dirty="0" smtClean="0"/>
              <a:t>students are </a:t>
            </a:r>
            <a:r>
              <a:rPr lang="en-US" dirty="0"/>
              <a:t>supported in strengthening </a:t>
            </a:r>
            <a:r>
              <a:rPr lang="en-US" dirty="0" smtClean="0"/>
              <a:t>cultural identity </a:t>
            </a:r>
            <a:r>
              <a:rPr lang="en-US" dirty="0"/>
              <a:t>and connections with students from other </a:t>
            </a:r>
            <a:r>
              <a:rPr lang="en-US" dirty="0" err="1" smtClean="0"/>
              <a:t>Hlub</a:t>
            </a:r>
            <a:r>
              <a:rPr lang="en-US" dirty="0" smtClean="0"/>
              <a:t> Zoo sites.</a:t>
            </a:r>
            <a:endParaRPr lang="en-US" sz="2800" dirty="0" smtClean="0"/>
          </a:p>
          <a:p>
            <a:pPr marL="457200" indent="-419100">
              <a:spcBef>
                <a:spcPts val="0"/>
              </a:spcBef>
              <a:buSzPct val="100000"/>
            </a:pPr>
            <a:endParaRPr lang="en-US" sz="2800" dirty="0" smtClean="0"/>
          </a:p>
          <a:p>
            <a:pPr marL="457200" indent="-419100">
              <a:spcBef>
                <a:spcPts val="0"/>
              </a:spcBef>
              <a:buSzPct val="100000"/>
            </a:pPr>
            <a:r>
              <a:rPr lang="en-US" sz="2800" dirty="0" smtClean="0"/>
              <a:t>Cultural </a:t>
            </a:r>
            <a:r>
              <a:rPr lang="en-US" sz="2800" dirty="0"/>
              <a:t>Education</a:t>
            </a:r>
          </a:p>
          <a:p>
            <a:pPr marL="914400" lvl="1" indent="-381000">
              <a:spcBef>
                <a:spcPts val="0"/>
              </a:spcBef>
              <a:buSzPct val="100000"/>
            </a:pPr>
            <a:r>
              <a:rPr lang="en-US" sz="2400" dirty="0"/>
              <a:t>History</a:t>
            </a:r>
          </a:p>
          <a:p>
            <a:pPr marL="914400" lvl="1" indent="-381000">
              <a:spcBef>
                <a:spcPts val="0"/>
              </a:spcBef>
              <a:buSzPct val="100000"/>
            </a:pPr>
            <a:r>
              <a:rPr lang="en-US" sz="2400" dirty="0" smtClean="0"/>
              <a:t>Language &amp; Music</a:t>
            </a:r>
          </a:p>
          <a:p>
            <a:pPr marL="914400" lvl="1" indent="-381000">
              <a:spcBef>
                <a:spcPts val="0"/>
              </a:spcBef>
              <a:buSzPct val="100000"/>
            </a:pPr>
            <a:r>
              <a:rPr lang="en-US" sz="2400" dirty="0" smtClean="0"/>
              <a:t>Traditions</a:t>
            </a:r>
          </a:p>
          <a:p>
            <a:pPr marL="457200" indent="-419100">
              <a:spcBef>
                <a:spcPts val="0"/>
              </a:spcBef>
              <a:buSzPct val="100000"/>
            </a:pPr>
            <a:r>
              <a:rPr lang="en-US" sz="2800" dirty="0" smtClean="0"/>
              <a:t>Hmong Artists</a:t>
            </a:r>
          </a:p>
          <a:p>
            <a:pPr marL="914400" lvl="1" indent="-381000">
              <a:spcBef>
                <a:spcPts val="0"/>
              </a:spcBef>
              <a:buSzPct val="100000"/>
            </a:pPr>
            <a:r>
              <a:rPr lang="en-US" sz="2400" dirty="0" smtClean="0"/>
              <a:t>Music</a:t>
            </a:r>
          </a:p>
          <a:p>
            <a:pPr marL="914400" lvl="1" indent="-381000">
              <a:spcBef>
                <a:spcPts val="0"/>
              </a:spcBef>
              <a:buSzPct val="100000"/>
            </a:pPr>
            <a:r>
              <a:rPr lang="en-US" sz="2400" dirty="0" smtClean="0"/>
              <a:t>Art</a:t>
            </a:r>
          </a:p>
          <a:p>
            <a:pPr marL="914400" lvl="1" indent="-381000">
              <a:spcBef>
                <a:spcPts val="0"/>
              </a:spcBef>
              <a:buSzPct val="100000"/>
            </a:pPr>
            <a:r>
              <a:rPr lang="en-US" sz="2400" dirty="0" smtClean="0"/>
              <a:t>Culinary</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7320" y="2362200"/>
            <a:ext cx="2373917" cy="32265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76436" y="2581437"/>
            <a:ext cx="3284252" cy="246318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28999" y="4057399"/>
            <a:ext cx="2210805" cy="1658104"/>
          </a:xfrm>
          <a:prstGeom prst="rect">
            <a:avLst/>
          </a:prstGeom>
        </p:spPr>
      </p:pic>
    </p:spTree>
    <p:extLst>
      <p:ext uri="{BB962C8B-B14F-4D97-AF65-F5344CB8AC3E}">
        <p14:creationId xmlns:p14="http://schemas.microsoft.com/office/powerpoint/2010/main" val="1158613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 name="Title 2"/>
          <p:cNvSpPr>
            <a:spLocks noGrp="1"/>
          </p:cNvSpPr>
          <p:nvPr>
            <p:ph type="title"/>
          </p:nvPr>
        </p:nvSpPr>
        <p:spPr>
          <a:xfrm>
            <a:off x="420766" y="365127"/>
            <a:ext cx="11350471" cy="854073"/>
          </a:xfrm>
        </p:spPr>
        <p:txBody>
          <a:bodyPr/>
          <a:lstStyle/>
          <a:p>
            <a:r>
              <a:rPr lang="en-US" dirty="0" smtClean="0"/>
              <a:t>Karen Cultural Broker</a:t>
            </a:r>
            <a:endParaRPr lang="en-US" dirty="0"/>
          </a:p>
        </p:txBody>
      </p:sp>
      <p:sp>
        <p:nvSpPr>
          <p:cNvPr id="6" name="Content Placeholder 5"/>
          <p:cNvSpPr>
            <a:spLocks noGrp="1"/>
          </p:cNvSpPr>
          <p:nvPr>
            <p:ph idx="1"/>
          </p:nvPr>
        </p:nvSpPr>
        <p:spPr/>
        <p:txBody>
          <a:bodyPr/>
          <a:lstStyle/>
          <a:p>
            <a:pPr marL="800100" lvl="1" indent="-285750"/>
            <a:r>
              <a:rPr lang="en-US" sz="2500" dirty="0" smtClean="0"/>
              <a:t>Providing </a:t>
            </a:r>
            <a:r>
              <a:rPr lang="en-US" sz="2500" dirty="0"/>
              <a:t>content expertise to shape trainings for clinical staff</a:t>
            </a:r>
          </a:p>
          <a:p>
            <a:pPr marL="800100" lvl="1" indent="-285750"/>
            <a:r>
              <a:rPr lang="en-US" sz="2500" dirty="0" smtClean="0"/>
              <a:t>Offering </a:t>
            </a:r>
            <a:r>
              <a:rPr lang="en-US" sz="2500" dirty="0"/>
              <a:t>one-on-one coaching/observation of our cultural brokers as they test their new skills and </a:t>
            </a:r>
            <a:r>
              <a:rPr lang="en-US" sz="2500" dirty="0" smtClean="0"/>
              <a:t>workflows</a:t>
            </a:r>
          </a:p>
          <a:p>
            <a:pPr marL="800100" lvl="1" indent="-285750"/>
            <a:r>
              <a:rPr lang="en-US" sz="2500" dirty="0"/>
              <a:t>Consulting with clinical leadership to more clearly define the cultural broker job description, referral process, and service menu</a:t>
            </a:r>
          </a:p>
          <a:p>
            <a:pPr marL="800100" lvl="1" indent="-285750"/>
            <a:r>
              <a:rPr lang="en-US" sz="2500" dirty="0"/>
              <a:t>Providing content expertise to shape trainings for cultural brokers, both new and experienced</a:t>
            </a:r>
          </a:p>
          <a:p>
            <a:pPr marL="800100" lvl="1" indent="-285750"/>
            <a:endParaRPr lang="en-US" sz="2500" dirty="0"/>
          </a:p>
          <a:p>
            <a:pPr marL="800100" lvl="1" indent="-285750"/>
            <a:endParaRPr lang="en-US" sz="2500" dirty="0" smtClean="0"/>
          </a:p>
          <a:p>
            <a:pPr marL="857250" lvl="1" indent="-342900">
              <a:buFont typeface="Courier New" panose="02070309020205020404" pitchFamily="49" charset="0"/>
              <a:buChar char="o"/>
            </a:pPr>
            <a:endParaRPr lang="en-US" sz="2500" dirty="0" smtClean="0"/>
          </a:p>
        </p:txBody>
      </p:sp>
    </p:spTree>
    <p:extLst>
      <p:ext uri="{BB962C8B-B14F-4D97-AF65-F5344CB8AC3E}">
        <p14:creationId xmlns:p14="http://schemas.microsoft.com/office/powerpoint/2010/main" val="1871344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 name="Title 2"/>
          <p:cNvSpPr>
            <a:spLocks noGrp="1"/>
          </p:cNvSpPr>
          <p:nvPr>
            <p:ph type="title"/>
          </p:nvPr>
        </p:nvSpPr>
        <p:spPr>
          <a:xfrm>
            <a:off x="420766" y="365127"/>
            <a:ext cx="11350471" cy="854073"/>
          </a:xfrm>
        </p:spPr>
        <p:txBody>
          <a:bodyPr/>
          <a:lstStyle/>
          <a:p>
            <a:r>
              <a:rPr lang="en-US" dirty="0"/>
              <a:t>Purpose and Goals</a:t>
            </a:r>
          </a:p>
        </p:txBody>
      </p:sp>
      <p:sp>
        <p:nvSpPr>
          <p:cNvPr id="6" name="Content Placeholder 5"/>
          <p:cNvSpPr>
            <a:spLocks noGrp="1"/>
          </p:cNvSpPr>
          <p:nvPr>
            <p:ph idx="1"/>
          </p:nvPr>
        </p:nvSpPr>
        <p:spPr/>
        <p:txBody>
          <a:bodyPr/>
          <a:lstStyle/>
          <a:p>
            <a:pPr marL="285750" indent="-285750" algn="ctr">
              <a:buFont typeface="Arial" panose="020B0604020202020204" pitchFamily="34" charset="0"/>
              <a:buChar char="•"/>
            </a:pPr>
            <a:r>
              <a:rPr lang="en-US" sz="2800" dirty="0"/>
              <a:t>Hope for their future</a:t>
            </a:r>
          </a:p>
          <a:p>
            <a:pPr marL="285750" indent="-285750" algn="ctr">
              <a:buFont typeface="Arial" panose="020B0604020202020204" pitchFamily="34" charset="0"/>
              <a:buChar char="•"/>
            </a:pPr>
            <a:r>
              <a:rPr lang="en-US" sz="2800" dirty="0"/>
              <a:t>Parent engagement</a:t>
            </a:r>
          </a:p>
          <a:p>
            <a:pPr marL="285750" indent="-285750" algn="ctr">
              <a:buFont typeface="Arial" panose="020B0604020202020204" pitchFamily="34" charset="0"/>
              <a:buChar char="•"/>
            </a:pPr>
            <a:r>
              <a:rPr lang="en-US" sz="2800" dirty="0"/>
              <a:t>Positive cultural identity</a:t>
            </a:r>
          </a:p>
          <a:p>
            <a:pPr marL="285750" indent="-285750" algn="ctr">
              <a:buFont typeface="Arial" panose="020B0604020202020204" pitchFamily="34" charset="0"/>
              <a:buChar char="•"/>
            </a:pPr>
            <a:r>
              <a:rPr lang="en-US" sz="2800" dirty="0"/>
              <a:t>Healthy relationships</a:t>
            </a:r>
          </a:p>
          <a:p>
            <a:pPr marL="285750" indent="-285750" algn="ctr">
              <a:buFont typeface="Arial" panose="020B0604020202020204" pitchFamily="34" charset="0"/>
              <a:buChar char="•"/>
            </a:pPr>
            <a:endParaRPr lang="en-US" sz="2800" dirty="0"/>
          </a:p>
          <a:p>
            <a:pPr algn="ctr"/>
            <a:r>
              <a:rPr lang="en-US" sz="2800" dirty="0"/>
              <a:t>SUCCESS IN SCHOOL, AT HOME </a:t>
            </a:r>
            <a:r>
              <a:rPr lang="en-US" sz="2800" dirty="0" smtClean="0"/>
              <a:t/>
            </a:r>
            <a:br>
              <a:rPr lang="en-US" sz="2800" dirty="0" smtClean="0"/>
            </a:br>
            <a:r>
              <a:rPr lang="en-US" sz="2800" dirty="0" smtClean="0"/>
              <a:t>AND </a:t>
            </a:r>
            <a:r>
              <a:rPr lang="en-US" sz="2800" dirty="0"/>
              <a:t>IN THE COMMUNITY</a:t>
            </a:r>
          </a:p>
          <a:p>
            <a:pPr marL="285750" indent="-285750" algn="ctr">
              <a:buFont typeface="Arial" panose="020B0604020202020204" pitchFamily="34" charset="0"/>
              <a:buChar char="•"/>
            </a:pPr>
            <a:endParaRPr lang="en-US" sz="2800" dirty="0"/>
          </a:p>
        </p:txBody>
      </p:sp>
    </p:spTree>
    <p:extLst>
      <p:ext uri="{BB962C8B-B14F-4D97-AF65-F5344CB8AC3E}">
        <p14:creationId xmlns:p14="http://schemas.microsoft.com/office/powerpoint/2010/main" val="397966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thund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2636" y="199820"/>
            <a:ext cx="3166896" cy="178138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a:t>Teacher </a:t>
            </a:r>
            <a:r>
              <a:rPr lang="en-US" dirty="0" smtClean="0"/>
              <a:t>Feedback</a:t>
            </a:r>
            <a:endParaRPr lang="en-US" dirty="0"/>
          </a:p>
        </p:txBody>
      </p:sp>
      <p:sp>
        <p:nvSpPr>
          <p:cNvPr id="5" name="Content Placeholder 4"/>
          <p:cNvSpPr>
            <a:spLocks noGrp="1"/>
          </p:cNvSpPr>
          <p:nvPr>
            <p:ph idx="1"/>
          </p:nvPr>
        </p:nvSpPr>
        <p:spPr/>
        <p:txBody>
          <a:bodyPr/>
          <a:lstStyle/>
          <a:p>
            <a:endParaRPr lang="en-US" sz="2800" dirty="0" smtClean="0"/>
          </a:p>
          <a:p>
            <a:r>
              <a:rPr lang="en-US" sz="2800" dirty="0" smtClean="0"/>
              <a:t>“</a:t>
            </a:r>
            <a:r>
              <a:rPr lang="en-US" sz="2800" dirty="0"/>
              <a:t>Yes we </a:t>
            </a:r>
            <a:r>
              <a:rPr lang="en-US" sz="2800" dirty="0" smtClean="0"/>
              <a:t>have systems, but [the Wilder </a:t>
            </a:r>
            <a:r>
              <a:rPr lang="en-US" sz="2800" dirty="0"/>
              <a:t>therapist] brings the thunder…I don’t want to downplay what the school does, but we don’t have the time and resources…A lot of what we do can be reactive to behaviors. We try to have it be proactive, but there are just not enough supports. [The Wilder therapist] is the major proactive piece that’s nurturing the children in what they need to avoid some of the behavior issues.” </a:t>
            </a:r>
          </a:p>
          <a:p>
            <a:r>
              <a:rPr lang="en-US" sz="1400" b="0" dirty="0"/>
              <a:t>(Wilder Research, 2015,  LSF Report)</a:t>
            </a:r>
          </a:p>
          <a:p>
            <a:endParaRPr lang="en-US" sz="2800" dirty="0"/>
          </a:p>
        </p:txBody>
      </p:sp>
    </p:spTree>
    <p:extLst>
      <p:ext uri="{BB962C8B-B14F-4D97-AF65-F5344CB8AC3E}">
        <p14:creationId xmlns:p14="http://schemas.microsoft.com/office/powerpoint/2010/main" val="4109916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2895600" y="374073"/>
            <a:ext cx="6400800" cy="1314598"/>
            <a:chOff x="2285997" y="1153"/>
            <a:chExt cx="3352805" cy="628798"/>
          </a:xfrm>
          <a:solidFill>
            <a:schemeClr val="tx1"/>
          </a:solidFill>
        </p:grpSpPr>
        <p:sp>
          <p:nvSpPr>
            <p:cNvPr id="26" name="Rectangle 25"/>
            <p:cNvSpPr/>
            <p:nvPr/>
          </p:nvSpPr>
          <p:spPr>
            <a:xfrm>
              <a:off x="2285997" y="1153"/>
              <a:ext cx="3352805" cy="62879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le 26"/>
            <p:cNvSpPr/>
            <p:nvPr/>
          </p:nvSpPr>
          <p:spPr>
            <a:xfrm>
              <a:off x="2285997" y="1153"/>
              <a:ext cx="3352805" cy="6287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3200" b="1" dirty="0"/>
                <a:t>Wilder School-Based </a:t>
              </a:r>
              <a:r>
                <a:rPr lang="en-US" sz="3200" b="1" dirty="0" smtClean="0"/>
                <a:t/>
              </a:r>
              <a:br>
                <a:rPr lang="en-US" sz="3200" b="1" dirty="0" smtClean="0"/>
              </a:br>
              <a:r>
                <a:rPr lang="en-US" sz="3200" b="1" dirty="0" smtClean="0"/>
                <a:t>Mental </a:t>
              </a:r>
              <a:r>
                <a:rPr lang="en-US" sz="3200" b="1" dirty="0"/>
                <a:t>Health</a:t>
              </a:r>
            </a:p>
          </p:txBody>
        </p:sp>
      </p:grpSp>
      <p:grpSp>
        <p:nvGrpSpPr>
          <p:cNvPr id="28" name="Group 27"/>
          <p:cNvGrpSpPr/>
          <p:nvPr/>
        </p:nvGrpSpPr>
        <p:grpSpPr>
          <a:xfrm>
            <a:off x="357581" y="2073952"/>
            <a:ext cx="2791222" cy="3450506"/>
            <a:chOff x="1668394" y="894047"/>
            <a:chExt cx="1582926" cy="628798"/>
          </a:xfrm>
          <a:solidFill>
            <a:schemeClr val="tx2"/>
          </a:solidFill>
        </p:grpSpPr>
        <p:sp>
          <p:nvSpPr>
            <p:cNvPr id="29" name="Rectangle 28"/>
            <p:cNvSpPr/>
            <p:nvPr/>
          </p:nvSpPr>
          <p:spPr>
            <a:xfrm>
              <a:off x="1714103" y="894047"/>
              <a:ext cx="1491507" cy="628798"/>
            </a:xfrm>
            <a:prstGeom prst="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ectangle 29"/>
            <p:cNvSpPr/>
            <p:nvPr/>
          </p:nvSpPr>
          <p:spPr>
            <a:xfrm>
              <a:off x="1668394" y="894047"/>
              <a:ext cx="1582926" cy="62879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endParaRPr lang="en-US" sz="2100" b="1" dirty="0" smtClean="0"/>
            </a:p>
            <a:p>
              <a:pPr algn="ctr" defTabSz="933450">
                <a:lnSpc>
                  <a:spcPct val="90000"/>
                </a:lnSpc>
                <a:spcBef>
                  <a:spcPct val="0"/>
                </a:spcBef>
                <a:spcAft>
                  <a:spcPct val="35000"/>
                </a:spcAft>
              </a:pPr>
              <a:r>
                <a:rPr lang="en-US" sz="2100" b="1" dirty="0" smtClean="0"/>
                <a:t>Kofi</a:t>
              </a:r>
              <a:endParaRPr lang="en-US" sz="2100" b="1" dirty="0"/>
            </a:p>
            <a:p>
              <a:pPr algn="ctr" defTabSz="933450">
                <a:lnSpc>
                  <a:spcPct val="90000"/>
                </a:lnSpc>
                <a:spcBef>
                  <a:spcPct val="0"/>
                </a:spcBef>
                <a:spcAft>
                  <a:spcPct val="35000"/>
                </a:spcAft>
              </a:pPr>
              <a:endParaRPr lang="en-US" sz="2100" dirty="0"/>
            </a:p>
            <a:p>
              <a:pPr algn="ctr" defTabSz="933450">
                <a:lnSpc>
                  <a:spcPct val="90000"/>
                </a:lnSpc>
                <a:spcBef>
                  <a:spcPct val="0"/>
                </a:spcBef>
                <a:spcAft>
                  <a:spcPct val="35000"/>
                </a:spcAft>
              </a:pPr>
              <a:r>
                <a:rPr lang="en-US" sz="2100" dirty="0" smtClean="0"/>
                <a:t>(Culturally </a:t>
              </a:r>
              <a:r>
                <a:rPr lang="en-US" sz="2100" dirty="0"/>
                <a:t>specific for African American students)</a:t>
              </a:r>
            </a:p>
          </p:txBody>
        </p:sp>
      </p:grpSp>
      <p:grpSp>
        <p:nvGrpSpPr>
          <p:cNvPr id="31" name="Group 30"/>
          <p:cNvGrpSpPr/>
          <p:nvPr/>
        </p:nvGrpSpPr>
        <p:grpSpPr>
          <a:xfrm>
            <a:off x="3269809" y="2030143"/>
            <a:ext cx="2909946" cy="3483162"/>
            <a:chOff x="2331008" y="899321"/>
            <a:chExt cx="1549209" cy="634749"/>
          </a:xfrm>
        </p:grpSpPr>
        <p:sp>
          <p:nvSpPr>
            <p:cNvPr id="32" name="Rectangle 31"/>
            <p:cNvSpPr/>
            <p:nvPr/>
          </p:nvSpPr>
          <p:spPr>
            <a:xfrm>
              <a:off x="2461390" y="905272"/>
              <a:ext cx="1333449" cy="628798"/>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Rectangle 32"/>
            <p:cNvSpPr/>
            <p:nvPr/>
          </p:nvSpPr>
          <p:spPr>
            <a:xfrm>
              <a:off x="2331008" y="899321"/>
              <a:ext cx="1549209" cy="62879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endParaRPr lang="en-US" sz="2100" b="1" dirty="0" smtClean="0"/>
            </a:p>
            <a:p>
              <a:pPr algn="ctr" defTabSz="933450">
                <a:lnSpc>
                  <a:spcPct val="90000"/>
                </a:lnSpc>
                <a:spcBef>
                  <a:spcPct val="0"/>
                </a:spcBef>
                <a:spcAft>
                  <a:spcPct val="35000"/>
                </a:spcAft>
              </a:pPr>
              <a:r>
                <a:rPr lang="en-US" sz="2100" b="1" dirty="0" err="1" smtClean="0"/>
                <a:t>Hlub</a:t>
              </a:r>
              <a:r>
                <a:rPr lang="en-US" sz="2100" b="1" dirty="0" smtClean="0"/>
                <a:t> </a:t>
              </a:r>
              <a:r>
                <a:rPr lang="en-US" sz="2100" b="1" dirty="0"/>
                <a:t>Zoo</a:t>
              </a:r>
            </a:p>
            <a:p>
              <a:pPr algn="ctr" defTabSz="933450">
                <a:lnSpc>
                  <a:spcPct val="90000"/>
                </a:lnSpc>
                <a:spcBef>
                  <a:spcPct val="0"/>
                </a:spcBef>
                <a:spcAft>
                  <a:spcPct val="35000"/>
                </a:spcAft>
              </a:pPr>
              <a:endParaRPr lang="en-US" sz="2100" dirty="0"/>
            </a:p>
            <a:p>
              <a:pPr algn="ctr" defTabSz="933450">
                <a:lnSpc>
                  <a:spcPct val="90000"/>
                </a:lnSpc>
                <a:spcBef>
                  <a:spcPct val="0"/>
                </a:spcBef>
                <a:spcAft>
                  <a:spcPct val="35000"/>
                </a:spcAft>
              </a:pPr>
              <a:r>
                <a:rPr lang="en-US" sz="2100" dirty="0" smtClean="0"/>
                <a:t>(Culturally specific</a:t>
              </a:r>
            </a:p>
            <a:p>
              <a:pPr algn="ctr" defTabSz="933450">
                <a:lnSpc>
                  <a:spcPct val="90000"/>
                </a:lnSpc>
                <a:spcBef>
                  <a:spcPct val="0"/>
                </a:spcBef>
                <a:spcAft>
                  <a:spcPct val="35000"/>
                </a:spcAft>
              </a:pPr>
              <a:r>
                <a:rPr lang="en-US" sz="2100" dirty="0" smtClean="0"/>
                <a:t>   for </a:t>
              </a:r>
              <a:r>
                <a:rPr lang="en-US" sz="2100" dirty="0"/>
                <a:t>Hmong </a:t>
              </a:r>
              <a:endParaRPr lang="en-US" sz="2100" dirty="0" smtClean="0"/>
            </a:p>
            <a:p>
              <a:pPr algn="ctr" defTabSz="933450">
                <a:lnSpc>
                  <a:spcPct val="90000"/>
                </a:lnSpc>
                <a:spcBef>
                  <a:spcPct val="0"/>
                </a:spcBef>
                <a:spcAft>
                  <a:spcPct val="35000"/>
                </a:spcAft>
              </a:pPr>
              <a:r>
                <a:rPr lang="en-US" sz="2100" dirty="0" smtClean="0"/>
                <a:t>students</a:t>
              </a:r>
              <a:r>
                <a:rPr lang="en-US" sz="2100" dirty="0"/>
                <a:t>)</a:t>
              </a:r>
            </a:p>
          </p:txBody>
        </p:sp>
      </p:grpSp>
      <p:sp>
        <p:nvSpPr>
          <p:cNvPr id="36" name="Rectangle 35"/>
          <p:cNvSpPr/>
          <p:nvPr/>
        </p:nvSpPr>
        <p:spPr>
          <a:xfrm>
            <a:off x="9298259" y="2070235"/>
            <a:ext cx="2505363" cy="3450506"/>
          </a:xfrm>
          <a:prstGeom prst="rect">
            <a:avLst/>
          </a:prstGeom>
          <a:solidFill>
            <a:schemeClr val="accent3"/>
          </a:solid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b="1" dirty="0"/>
              <a:t>Generalists</a:t>
            </a:r>
          </a:p>
          <a:p>
            <a:pPr algn="ctr" defTabSz="933450">
              <a:lnSpc>
                <a:spcPct val="90000"/>
              </a:lnSpc>
              <a:spcBef>
                <a:spcPct val="0"/>
              </a:spcBef>
              <a:spcAft>
                <a:spcPct val="35000"/>
              </a:spcAft>
            </a:pPr>
            <a:endParaRPr lang="en-US" sz="2100" b="1" dirty="0"/>
          </a:p>
          <a:p>
            <a:pPr algn="ctr" defTabSz="933450">
              <a:lnSpc>
                <a:spcPct val="90000"/>
              </a:lnSpc>
              <a:spcBef>
                <a:spcPct val="0"/>
              </a:spcBef>
              <a:spcAft>
                <a:spcPct val="35000"/>
              </a:spcAft>
            </a:pPr>
            <a:r>
              <a:rPr lang="en-US" sz="2100" dirty="0" smtClean="0"/>
              <a:t>(For kids </a:t>
            </a:r>
            <a:r>
              <a:rPr lang="en-US" sz="2100" dirty="0"/>
              <a:t>of all cultural </a:t>
            </a:r>
            <a:r>
              <a:rPr lang="en-US" sz="2100" dirty="0" smtClean="0"/>
              <a:t>backgrounds)</a:t>
            </a:r>
            <a:endParaRPr lang="en-US" sz="2100" dirty="0"/>
          </a:p>
        </p:txBody>
      </p:sp>
      <p:sp>
        <p:nvSpPr>
          <p:cNvPr id="20" name="Rectangle 19"/>
          <p:cNvSpPr/>
          <p:nvPr/>
        </p:nvSpPr>
        <p:spPr>
          <a:xfrm>
            <a:off x="6424657" y="2073951"/>
            <a:ext cx="2490743" cy="3446789"/>
          </a:xfrm>
          <a:prstGeom prst="rect">
            <a:avLst/>
          </a:prstGeom>
          <a:solidFill>
            <a:schemeClr val="accent6">
              <a:lumMod val="75000"/>
            </a:schemeClr>
          </a:solidFill>
        </p:spPr>
        <p:style>
          <a:lnRef idx="0">
            <a:scrgbClr r="0" g="0" b="0"/>
          </a:lnRef>
          <a:fillRef idx="0">
            <a:scrgbClr r="0" g="0" b="0"/>
          </a:fillRef>
          <a:effectRef idx="0">
            <a:scrgbClr r="0" g="0" b="0"/>
          </a:effectRef>
          <a:fontRef idx="minor">
            <a:schemeClr val="lt1"/>
          </a:fontRef>
        </p:style>
        <p:txBody>
          <a:bodyPr spcFirstLastPara="0" vert="horz" wrap="square" lIns="13335" tIns="13335" rIns="13335" bIns="13335" numCol="1" spcCol="1270" anchor="ctr" anchorCtr="0">
            <a:noAutofit/>
          </a:bodyPr>
          <a:lstStyle/>
          <a:p>
            <a:pPr algn="ctr" defTabSz="933450">
              <a:lnSpc>
                <a:spcPct val="90000"/>
              </a:lnSpc>
              <a:spcBef>
                <a:spcPct val="0"/>
              </a:spcBef>
              <a:spcAft>
                <a:spcPct val="35000"/>
              </a:spcAft>
            </a:pPr>
            <a:r>
              <a:rPr lang="en-US" sz="2100" b="1" dirty="0" err="1" smtClean="0"/>
              <a:t>Sembrando</a:t>
            </a:r>
            <a:endParaRPr lang="en-US" sz="2100" b="1" dirty="0" smtClean="0"/>
          </a:p>
          <a:p>
            <a:pPr algn="ctr" defTabSz="933450">
              <a:lnSpc>
                <a:spcPct val="90000"/>
              </a:lnSpc>
              <a:spcBef>
                <a:spcPct val="0"/>
              </a:spcBef>
              <a:spcAft>
                <a:spcPct val="35000"/>
              </a:spcAft>
            </a:pPr>
            <a:endParaRPr lang="en-US" sz="2100" b="1" dirty="0"/>
          </a:p>
          <a:p>
            <a:pPr algn="ctr" defTabSz="933450">
              <a:lnSpc>
                <a:spcPct val="90000"/>
              </a:lnSpc>
              <a:spcBef>
                <a:spcPct val="0"/>
              </a:spcBef>
              <a:spcAft>
                <a:spcPct val="35000"/>
              </a:spcAft>
            </a:pPr>
            <a:r>
              <a:rPr lang="en-US" sz="2100" dirty="0" smtClean="0"/>
              <a:t>(Culturally specific for </a:t>
            </a:r>
            <a:r>
              <a:rPr lang="en-US" sz="2100" dirty="0" err="1" smtClean="0"/>
              <a:t>Latinx</a:t>
            </a:r>
            <a:r>
              <a:rPr lang="en-US" sz="2100" dirty="0" smtClean="0"/>
              <a:t> students)</a:t>
            </a:r>
            <a:endParaRPr lang="en-US" sz="2100"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2043" y="2070235"/>
            <a:ext cx="1276754" cy="851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5017" y="2070235"/>
            <a:ext cx="1444337" cy="804441"/>
          </a:xfrm>
          <a:prstGeom prst="rect">
            <a:avLst/>
          </a:prstGeom>
        </p:spPr>
      </p:pic>
      <p:pic>
        <p:nvPicPr>
          <p:cNvPr id="1026" name="Picture 2" descr="Sembran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9354" y="2070235"/>
            <a:ext cx="1978982" cy="628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4797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Reflecting on Student Growth</a:t>
            </a:r>
            <a:endParaRPr lang="en-US" dirty="0"/>
          </a:p>
        </p:txBody>
      </p:sp>
      <p:sp>
        <p:nvSpPr>
          <p:cNvPr id="3" name="Content Placeholder 2"/>
          <p:cNvSpPr>
            <a:spLocks noGrp="1"/>
          </p:cNvSpPr>
          <p:nvPr>
            <p:ph idx="1"/>
          </p:nvPr>
        </p:nvSpPr>
        <p:spPr/>
        <p:txBody>
          <a:bodyPr/>
          <a:lstStyle/>
          <a:p>
            <a:endParaRPr lang="en-US" dirty="0" smtClean="0"/>
          </a:p>
          <a:p>
            <a:pPr marL="1828800" lvl="4" indent="0">
              <a:buNone/>
            </a:pPr>
            <a:endParaRPr lang="en-US" dirty="0"/>
          </a:p>
        </p:txBody>
      </p:sp>
      <p:pic>
        <p:nvPicPr>
          <p:cNvPr id="1026" name="Picture 2" descr="Image result for growth">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1" y="1828801"/>
            <a:ext cx="73148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477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Questions?</a:t>
            </a:r>
            <a:endParaRPr lang="en-US" dirty="0"/>
          </a:p>
        </p:txBody>
      </p:sp>
      <p:sp>
        <p:nvSpPr>
          <p:cNvPr id="3" name="Content Placeholder 2"/>
          <p:cNvSpPr>
            <a:spLocks noGrp="1"/>
          </p:cNvSpPr>
          <p:nvPr>
            <p:ph idx="1"/>
          </p:nvPr>
        </p:nvSpPr>
        <p:spPr/>
        <p:txBody>
          <a:bodyPr>
            <a:normAutofit/>
          </a:bodyPr>
          <a:lstStyle/>
          <a:p>
            <a:endParaRPr lang="en-US" sz="2800" dirty="0" smtClean="0"/>
          </a:p>
          <a:p>
            <a:endParaRPr lang="en-US" sz="2800" dirty="0"/>
          </a:p>
          <a:p>
            <a:endParaRPr lang="en-US" sz="2800" dirty="0" smtClean="0"/>
          </a:p>
          <a:p>
            <a:pPr algn="ctr"/>
            <a:r>
              <a:rPr lang="en-US" sz="2800" dirty="0" smtClean="0"/>
              <a:t>We are looking forward to another year of meaningful service and collaboration to support students, families, and the school community. </a:t>
            </a:r>
            <a:endParaRPr lang="en-US" sz="2800" dirty="0"/>
          </a:p>
        </p:txBody>
      </p:sp>
    </p:spTree>
    <p:extLst>
      <p:ext uri="{BB962C8B-B14F-4D97-AF65-F5344CB8AC3E}">
        <p14:creationId xmlns:p14="http://schemas.microsoft.com/office/powerpoint/2010/main" val="387277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0766" y="365127"/>
            <a:ext cx="11350471" cy="625473"/>
          </a:xfrm>
        </p:spPr>
        <p:txBody>
          <a:bodyPr/>
          <a:lstStyle/>
          <a:p>
            <a:r>
              <a:rPr lang="en-US" dirty="0" smtClean="0"/>
              <a:t>What we do</a:t>
            </a:r>
            <a:endParaRPr lang="en-US" dirty="0"/>
          </a:p>
        </p:txBody>
      </p:sp>
      <p:sp>
        <p:nvSpPr>
          <p:cNvPr id="3" name="Content Placeholder 2"/>
          <p:cNvSpPr>
            <a:spLocks noGrp="1"/>
          </p:cNvSpPr>
          <p:nvPr>
            <p:ph idx="1"/>
          </p:nvPr>
        </p:nvSpPr>
        <p:spPr/>
        <p:txBody>
          <a:bodyPr>
            <a:normAutofit/>
          </a:bodyPr>
          <a:lstStyle/>
          <a:p>
            <a:pPr algn="ctr"/>
            <a:r>
              <a:rPr lang="en-US" sz="2800" b="1" i="1" dirty="0" smtClean="0">
                <a:latin typeface="Copperplate Gothic Bold" panose="020E0705020206020404" pitchFamily="34" charset="0"/>
              </a:rPr>
              <a:t>Healing </a:t>
            </a:r>
            <a:r>
              <a:rPr lang="en-US" sz="2800" b="1" i="1" dirty="0">
                <a:latin typeface="Copperplate Gothic Bold" panose="020E0705020206020404" pitchFamily="34" charset="0"/>
              </a:rPr>
              <a:t>through Cultural </a:t>
            </a:r>
            <a:r>
              <a:rPr lang="en-US" sz="2800" b="1" i="1" dirty="0" smtClean="0">
                <a:latin typeface="Copperplate Gothic Bold" panose="020E0705020206020404" pitchFamily="34" charset="0"/>
              </a:rPr>
              <a:t>Knowledge</a:t>
            </a:r>
          </a:p>
          <a:p>
            <a:endParaRPr lang="en-US" sz="2800" b="1" dirty="0" smtClean="0"/>
          </a:p>
          <a:p>
            <a:pPr algn="ctr"/>
            <a:r>
              <a:rPr lang="en-US" sz="2800" dirty="0" smtClean="0"/>
              <a:t>We </a:t>
            </a:r>
            <a:r>
              <a:rPr lang="en-US" sz="2800" dirty="0"/>
              <a:t>provide culturally-affirming, holistic therapeutic services and consultation for children and families in school, home, and community.</a:t>
            </a:r>
          </a:p>
          <a:p>
            <a:endParaRPr lang="en-US" dirty="0"/>
          </a:p>
        </p:txBody>
      </p:sp>
      <p:sp>
        <p:nvSpPr>
          <p:cNvPr id="2" name="Rectangle 1"/>
          <p:cNvSpPr/>
          <p:nvPr/>
        </p:nvSpPr>
        <p:spPr>
          <a:xfrm>
            <a:off x="2739027" y="4724400"/>
            <a:ext cx="6096000" cy="923330"/>
          </a:xfrm>
          <a:prstGeom prst="rect">
            <a:avLst/>
          </a:prstGeom>
        </p:spPr>
        <p:txBody>
          <a:bodyPr>
            <a:spAutoFit/>
          </a:bodyPr>
          <a:lstStyle/>
          <a:p>
            <a:pPr algn="ctr"/>
            <a:r>
              <a:rPr lang="en-US" dirty="0"/>
              <a:t>Excellence in Mental Health Services</a:t>
            </a:r>
          </a:p>
          <a:p>
            <a:pPr algn="ctr"/>
            <a:r>
              <a:rPr lang="en-US" dirty="0"/>
              <a:t>Strong, Meaningful Relationships</a:t>
            </a:r>
          </a:p>
          <a:p>
            <a:pPr algn="ctr"/>
            <a:r>
              <a:rPr lang="en-US" dirty="0"/>
              <a:t>Cultural Affirmation and Awareness</a:t>
            </a:r>
          </a:p>
        </p:txBody>
      </p:sp>
      <p:sp>
        <p:nvSpPr>
          <p:cNvPr id="8" name="Title 3"/>
          <p:cNvSpPr txBox="1">
            <a:spLocks/>
          </p:cNvSpPr>
          <p:nvPr/>
        </p:nvSpPr>
        <p:spPr>
          <a:xfrm>
            <a:off x="429392" y="3398837"/>
            <a:ext cx="11350471" cy="1325563"/>
          </a:xfrm>
          <a:prstGeom prst="rect">
            <a:avLst/>
          </a:prstGeom>
        </p:spPr>
        <p:txBody>
          <a:bodyPr vert="horz" lIns="91440" tIns="45720" rIns="91440" bIns="45720" rtlCol="0" anchor="b">
            <a:noAutofit/>
          </a:bodyPr>
          <a:lstStyle>
            <a:lvl1pPr algn="l" defTabSz="685800" rtl="0" eaLnBrk="1" latinLnBrk="0" hangingPunct="1">
              <a:lnSpc>
                <a:spcPct val="90000"/>
              </a:lnSpc>
              <a:spcBef>
                <a:spcPct val="0"/>
              </a:spcBef>
              <a:buNone/>
              <a:defRPr sz="3450" b="0" kern="1200">
                <a:solidFill>
                  <a:schemeClr val="tx2"/>
                </a:solidFill>
                <a:latin typeface="Century Gothic" panose="020B0502020202020204" pitchFamily="34" charset="0"/>
                <a:ea typeface="+mj-ea"/>
                <a:cs typeface="+mj-cs"/>
              </a:defRPr>
            </a:lvl1pPr>
          </a:lstStyle>
          <a:p>
            <a:r>
              <a:rPr lang="en-US" smtClean="0"/>
              <a:t>How we do it</a:t>
            </a:r>
            <a:endParaRPr lang="en-US" dirty="0"/>
          </a:p>
        </p:txBody>
      </p:sp>
    </p:spTree>
    <p:extLst>
      <p:ext uri="{BB962C8B-B14F-4D97-AF65-F5344CB8AC3E}">
        <p14:creationId xmlns:p14="http://schemas.microsoft.com/office/powerpoint/2010/main" val="4074590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Our Services</a:t>
            </a:r>
            <a:endParaRPr lang="en-US" dirty="0"/>
          </a:p>
        </p:txBody>
      </p:sp>
      <p:sp>
        <p:nvSpPr>
          <p:cNvPr id="3" name="Content Placeholder 2"/>
          <p:cNvSpPr>
            <a:spLocks noGrp="1"/>
          </p:cNvSpPr>
          <p:nvPr>
            <p:ph idx="1"/>
          </p:nvPr>
        </p:nvSpPr>
        <p:spPr>
          <a:xfrm>
            <a:off x="1981200" y="1143001"/>
            <a:ext cx="8229600" cy="5059363"/>
          </a:xfrm>
        </p:spPr>
        <p:txBody>
          <a:bodyPr>
            <a:normAutofit/>
          </a:bodyPr>
          <a:lstStyle/>
          <a:p>
            <a:r>
              <a:rPr lang="en-US" dirty="0"/>
              <a:t>Wilder School-Based Mental Health Providers offer:</a:t>
            </a:r>
          </a:p>
          <a:p>
            <a:pPr lvl="1"/>
            <a:r>
              <a:rPr lang="en-US" dirty="0"/>
              <a:t>Diagnostic assessments</a:t>
            </a:r>
          </a:p>
          <a:p>
            <a:pPr lvl="1"/>
            <a:r>
              <a:rPr lang="en-US" dirty="0" smtClean="0"/>
              <a:t>Individual </a:t>
            </a:r>
            <a:r>
              <a:rPr lang="en-US" dirty="0"/>
              <a:t>and family therapy</a:t>
            </a:r>
          </a:p>
          <a:p>
            <a:pPr lvl="1"/>
            <a:r>
              <a:rPr lang="en-US" b="1" dirty="0"/>
              <a:t>Trauma-informed treatment </a:t>
            </a:r>
            <a:r>
              <a:rPr lang="en-US" dirty="0"/>
              <a:t>approaches</a:t>
            </a:r>
          </a:p>
          <a:p>
            <a:pPr lvl="1"/>
            <a:r>
              <a:rPr lang="en-US" dirty="0"/>
              <a:t>Intensive school-based and in-home interventions</a:t>
            </a:r>
          </a:p>
          <a:p>
            <a:pPr lvl="1"/>
            <a:r>
              <a:rPr lang="en-US" dirty="0"/>
              <a:t>Care coordination services</a:t>
            </a:r>
          </a:p>
          <a:p>
            <a:pPr lvl="1"/>
            <a:r>
              <a:rPr lang="en-US" b="1" dirty="0"/>
              <a:t>Ongoing consultation </a:t>
            </a:r>
            <a:r>
              <a:rPr lang="en-US" dirty="0"/>
              <a:t>for teachers and school </a:t>
            </a:r>
            <a:r>
              <a:rPr lang="en-US" dirty="0" smtClean="0"/>
              <a:t>personnel</a:t>
            </a:r>
          </a:p>
          <a:p>
            <a:endParaRPr lang="en-US" dirty="0"/>
          </a:p>
          <a:p>
            <a:r>
              <a:rPr lang="en-US" dirty="0"/>
              <a:t>We also work with families to coordinate access </a:t>
            </a:r>
            <a:endParaRPr lang="en-US" dirty="0" smtClean="0"/>
          </a:p>
          <a:p>
            <a:r>
              <a:rPr lang="en-US" dirty="0" smtClean="0"/>
              <a:t>to </a:t>
            </a:r>
            <a:r>
              <a:rPr lang="en-US" dirty="0"/>
              <a:t>additional services, including:</a:t>
            </a:r>
          </a:p>
          <a:p>
            <a:pPr lvl="1"/>
            <a:r>
              <a:rPr lang="en-US" dirty="0"/>
              <a:t>Child and adolescent psychiatry</a:t>
            </a:r>
          </a:p>
          <a:p>
            <a:pPr lvl="1"/>
            <a:r>
              <a:rPr lang="en-US" dirty="0"/>
              <a:t>Medication management</a:t>
            </a:r>
          </a:p>
          <a:p>
            <a:pPr lvl="1"/>
            <a:r>
              <a:rPr lang="en-US" dirty="0"/>
              <a:t>Psychological testing</a:t>
            </a:r>
          </a:p>
          <a:p>
            <a:pPr lvl="1"/>
            <a:r>
              <a:rPr lang="en-US" b="1" dirty="0"/>
              <a:t>Basic Needs </a:t>
            </a:r>
            <a:r>
              <a:rPr lang="en-US" b="1" dirty="0" smtClean="0"/>
              <a:t>Support</a:t>
            </a:r>
          </a:p>
          <a:p>
            <a:pPr lvl="1"/>
            <a:r>
              <a:rPr lang="en-US" dirty="0" smtClean="0"/>
              <a:t>Children’s Mental Health Case Management</a:t>
            </a:r>
            <a:endParaRPr lang="en-US" dirty="0"/>
          </a:p>
          <a:p>
            <a:endParaRPr lang="en-US" dirty="0"/>
          </a:p>
        </p:txBody>
      </p:sp>
      <p:pic>
        <p:nvPicPr>
          <p:cNvPr id="4098" name="Picture 2" descr="Image result for social work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1" y="396240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5429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66" y="365127"/>
            <a:ext cx="11350471" cy="777873"/>
          </a:xfrm>
        </p:spPr>
        <p:txBody>
          <a:bodyPr/>
          <a:lstStyle/>
          <a:p>
            <a:r>
              <a:rPr lang="en-US" dirty="0" smtClean="0"/>
              <a:t>Our Partnership with Schools</a:t>
            </a:r>
            <a:endParaRPr lang="en-US" dirty="0"/>
          </a:p>
        </p:txBody>
      </p:sp>
      <p:sp>
        <p:nvSpPr>
          <p:cNvPr id="3" name="Content Placeholder 2"/>
          <p:cNvSpPr>
            <a:spLocks noGrp="1"/>
          </p:cNvSpPr>
          <p:nvPr>
            <p:ph idx="1"/>
          </p:nvPr>
        </p:nvSpPr>
        <p:spPr/>
        <p:txBody>
          <a:bodyPr>
            <a:normAutofit/>
          </a:bodyPr>
          <a:lstStyle/>
          <a:p>
            <a:r>
              <a:rPr lang="en-US" sz="2800" dirty="0"/>
              <a:t>As </a:t>
            </a:r>
            <a:r>
              <a:rPr lang="en-US" sz="2800" dirty="0" smtClean="0"/>
              <a:t>expanded School-Based </a:t>
            </a:r>
            <a:r>
              <a:rPr lang="en-US" sz="2800" dirty="0"/>
              <a:t>Mental Health </a:t>
            </a:r>
            <a:r>
              <a:rPr lang="en-US" sz="2800" dirty="0" smtClean="0"/>
              <a:t>providers &amp; therapists</a:t>
            </a:r>
            <a:r>
              <a:rPr lang="en-US" sz="2800" dirty="0"/>
              <a:t>, we:</a:t>
            </a:r>
          </a:p>
          <a:p>
            <a:pPr marL="342900" indent="-342900">
              <a:buFont typeface="Arial" panose="020B0604020202020204" pitchFamily="34" charset="0"/>
              <a:buChar char="•"/>
            </a:pPr>
            <a:r>
              <a:rPr lang="en-US" sz="2400" dirty="0"/>
              <a:t>Partner with existing mental health resources in schools.</a:t>
            </a:r>
          </a:p>
          <a:p>
            <a:pPr marL="342900" indent="-342900">
              <a:buFont typeface="Arial" panose="020B0604020202020204" pitchFamily="34" charset="0"/>
              <a:buChar char="•"/>
            </a:pPr>
            <a:r>
              <a:rPr lang="en-US" sz="2400" dirty="0"/>
              <a:t>Provide ongoing, trauma-informed consultation to staff.</a:t>
            </a:r>
          </a:p>
          <a:p>
            <a:pPr marL="342900" indent="-342900">
              <a:buFont typeface="Arial" panose="020B0604020202020204" pitchFamily="34" charset="0"/>
              <a:buChar char="•"/>
            </a:pPr>
            <a:r>
              <a:rPr lang="en-US" sz="2400" dirty="0"/>
              <a:t>Attend clients’ IEP meetings &amp; other school events. </a:t>
            </a:r>
          </a:p>
          <a:p>
            <a:pPr marL="342900" indent="-342900">
              <a:buFont typeface="Arial" panose="020B0604020202020204" pitchFamily="34" charset="0"/>
              <a:buChar char="•"/>
            </a:pPr>
            <a:r>
              <a:rPr lang="en-US" sz="2400" dirty="0"/>
              <a:t>Help parents connect to the school community.</a:t>
            </a:r>
          </a:p>
        </p:txBody>
      </p:sp>
      <p:pic>
        <p:nvPicPr>
          <p:cNvPr id="3074" name="Picture 2" descr="http://www.wilder.org/SiteCollectionImages/community-and-leadersh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120" y="4495096"/>
            <a:ext cx="5221360" cy="1305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6416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766" y="365127"/>
            <a:ext cx="11350471" cy="854073"/>
          </a:xfrm>
        </p:spPr>
        <p:txBody>
          <a:bodyPr/>
          <a:lstStyle/>
          <a:p>
            <a:r>
              <a:rPr lang="en-US" dirty="0" smtClean="0"/>
              <a:t>Our Areas of Expertise/Specialized Training</a:t>
            </a:r>
            <a:endParaRPr lang="en-US" dirty="0"/>
          </a:p>
        </p:txBody>
      </p:sp>
      <p:sp>
        <p:nvSpPr>
          <p:cNvPr id="3" name="Content Placeholder 2"/>
          <p:cNvSpPr>
            <a:spLocks noGrp="1"/>
          </p:cNvSpPr>
          <p:nvPr>
            <p:ph idx="1"/>
          </p:nvPr>
        </p:nvSpPr>
        <p:spPr/>
        <p:txBody>
          <a:bodyPr>
            <a:normAutofit/>
          </a:bodyPr>
          <a:lstStyle/>
          <a:p>
            <a:r>
              <a:rPr lang="en-US" sz="2800" dirty="0" smtClean="0"/>
              <a:t>Our Providers are trained in various theories and </a:t>
            </a:r>
            <a:br>
              <a:rPr lang="en-US" sz="2800" dirty="0" smtClean="0"/>
            </a:br>
            <a:r>
              <a:rPr lang="en-US" sz="2800" dirty="0" smtClean="0"/>
              <a:t>Evidence-Based Practices: </a:t>
            </a:r>
          </a:p>
          <a:p>
            <a:pPr lvl="1"/>
            <a:r>
              <a:rPr lang="en-US" sz="2400" dirty="0" smtClean="0"/>
              <a:t>Trauma-informed CBT</a:t>
            </a:r>
          </a:p>
          <a:p>
            <a:pPr lvl="1"/>
            <a:r>
              <a:rPr lang="en-US" sz="2400" dirty="0"/>
              <a:t>Mindfulness-Based Stress </a:t>
            </a:r>
            <a:r>
              <a:rPr lang="en-US" sz="2400" dirty="0" smtClean="0"/>
              <a:t>Reduction</a:t>
            </a:r>
          </a:p>
          <a:p>
            <a:pPr lvl="1"/>
            <a:r>
              <a:rPr lang="en-US" sz="2400" dirty="0" smtClean="0"/>
              <a:t>Child-Parent Psychotherapy (CPP)</a:t>
            </a:r>
          </a:p>
          <a:p>
            <a:pPr lvl="1"/>
            <a:r>
              <a:rPr lang="en-US" sz="2400" dirty="0" smtClean="0"/>
              <a:t>Managing Adaptive Practice (MAP)</a:t>
            </a:r>
            <a:endParaRPr lang="en-US" sz="2400" dirty="0"/>
          </a:p>
          <a:p>
            <a:pPr lvl="1"/>
            <a:r>
              <a:rPr lang="en-US" sz="2400" dirty="0"/>
              <a:t>Experiential Play Therapy</a:t>
            </a:r>
          </a:p>
          <a:p>
            <a:pPr lvl="1"/>
            <a:r>
              <a:rPr lang="en-US" sz="2400" dirty="0" err="1" smtClean="0"/>
              <a:t>YogaCalm</a:t>
            </a:r>
            <a:endParaRPr lang="en-US" sz="2400" dirty="0" smtClean="0"/>
          </a:p>
          <a:p>
            <a:pPr lvl="1"/>
            <a:r>
              <a:rPr lang="en-US" sz="2400" dirty="0" smtClean="0"/>
              <a:t>EMDR</a:t>
            </a:r>
          </a:p>
          <a:p>
            <a:pPr lvl="1"/>
            <a:r>
              <a:rPr lang="en-US" sz="2400" dirty="0" smtClean="0"/>
              <a:t>Systemic Family Therapy</a:t>
            </a:r>
          </a:p>
        </p:txBody>
      </p:sp>
      <p:pic>
        <p:nvPicPr>
          <p:cNvPr id="1028" name="Picture 4" descr="Image result for evidence based practi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2590800"/>
            <a:ext cx="31242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1502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txBox="1">
            <a:spLocks/>
          </p:cNvSpPr>
          <p:nvPr/>
        </p:nvSpPr>
        <p:spPr>
          <a:xfrm>
            <a:off x="8229600" y="6508751"/>
            <a:ext cx="60960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939256-CAA0-4C8C-8171-BED25363F5B9}" type="slidenum">
              <a:rPr lang="en-US"/>
              <a:pPr/>
              <a:t>7</a:t>
            </a:fld>
            <a:endParaRPr lang="en-US" dirty="0"/>
          </a:p>
        </p:txBody>
      </p:sp>
      <p:sp>
        <p:nvSpPr>
          <p:cNvPr id="12" name="Footer Placeholder 3"/>
          <p:cNvSpPr txBox="1">
            <a:spLocks/>
          </p:cNvSpPr>
          <p:nvPr/>
        </p:nvSpPr>
        <p:spPr>
          <a:xfrm>
            <a:off x="2133600" y="6508751"/>
            <a:ext cx="5562600" cy="365125"/>
          </a:xfrm>
          <a:prstGeom prst="rect">
            <a:avLst/>
          </a:prstGeom>
        </p:spPr>
        <p:txBody>
          <a:bodyPr vert="horz" lIns="91440" tIns="45720" rIns="91440" bIns="45720" rtlCol="0" anchor="ctr"/>
          <a:lstStyle>
            <a:defPPr>
              <a:defRPr lang="en-US"/>
            </a:defPPr>
            <a:lvl1pPr marL="0" algn="l" defTabSz="914400" rtl="0" eaLnBrk="1" latinLnBrk="0" hangingPunct="1">
              <a:defRPr sz="12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nvGrpSpPr>
          <p:cNvPr id="33" name="Group 32"/>
          <p:cNvGrpSpPr/>
          <p:nvPr/>
        </p:nvGrpSpPr>
        <p:grpSpPr>
          <a:xfrm>
            <a:off x="1497798" y="1926386"/>
            <a:ext cx="3040828" cy="3773290"/>
            <a:chOff x="2111599" y="1713110"/>
            <a:chExt cx="3040828" cy="377329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599" y="1713110"/>
              <a:ext cx="3040828" cy="3773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786424" y="1905001"/>
              <a:ext cx="1861776" cy="523220"/>
            </a:xfrm>
            <a:prstGeom prst="rect">
              <a:avLst/>
            </a:prstGeom>
            <a:noFill/>
          </p:spPr>
          <p:txBody>
            <a:bodyPr wrap="square" rtlCol="0">
              <a:spAutoFit/>
            </a:bodyPr>
            <a:lstStyle/>
            <a:p>
              <a:pPr algn="ctr"/>
              <a:r>
                <a:rPr lang="en-US" sz="2800" dirty="0" smtClean="0">
                  <a:solidFill>
                    <a:schemeClr val="bg1"/>
                  </a:solidFill>
                </a:rPr>
                <a:t>Behavior</a:t>
              </a:r>
              <a:endParaRPr lang="en-US" sz="2800" dirty="0">
                <a:solidFill>
                  <a:schemeClr val="bg1"/>
                </a:solidFill>
              </a:endParaRPr>
            </a:p>
          </p:txBody>
        </p:sp>
        <p:sp>
          <p:nvSpPr>
            <p:cNvPr id="11" name="TextBox 10"/>
            <p:cNvSpPr txBox="1"/>
            <p:nvPr/>
          </p:nvSpPr>
          <p:spPr>
            <a:xfrm>
              <a:off x="2250490" y="4839899"/>
              <a:ext cx="2763046" cy="523220"/>
            </a:xfrm>
            <a:prstGeom prst="rect">
              <a:avLst/>
            </a:prstGeom>
            <a:noFill/>
          </p:spPr>
          <p:txBody>
            <a:bodyPr wrap="square" rtlCol="0">
              <a:spAutoFit/>
            </a:bodyPr>
            <a:lstStyle/>
            <a:p>
              <a:pPr algn="ctr"/>
              <a:r>
                <a:rPr lang="en-US" sz="2800" dirty="0">
                  <a:solidFill>
                    <a:schemeClr val="bg1"/>
                  </a:solidFill>
                </a:rPr>
                <a:t>Internal world</a:t>
              </a:r>
            </a:p>
          </p:txBody>
        </p:sp>
        <p:cxnSp>
          <p:nvCxnSpPr>
            <p:cNvPr id="13" name="Straight Arrow Connector 12"/>
            <p:cNvCxnSpPr/>
            <p:nvPr/>
          </p:nvCxnSpPr>
          <p:spPr>
            <a:xfrm>
              <a:off x="2438400" y="2428221"/>
              <a:ext cx="0" cy="239073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34" name="Title 33"/>
          <p:cNvSpPr>
            <a:spLocks noGrp="1"/>
          </p:cNvSpPr>
          <p:nvPr>
            <p:ph type="title"/>
          </p:nvPr>
        </p:nvSpPr>
        <p:spPr>
          <a:xfrm>
            <a:off x="420766" y="365128"/>
            <a:ext cx="11350471" cy="1118088"/>
          </a:xfrm>
        </p:spPr>
        <p:txBody>
          <a:bodyPr/>
          <a:lstStyle/>
          <a:p>
            <a:r>
              <a:rPr lang="en-US" dirty="0"/>
              <a:t>Our Approach: Connecting Inner Life with life in School, Home and </a:t>
            </a:r>
            <a:r>
              <a:rPr lang="en-US" dirty="0" smtClean="0"/>
              <a:t>Community</a:t>
            </a:r>
            <a:endParaRPr lang="en-US" dirty="0"/>
          </a:p>
        </p:txBody>
      </p:sp>
      <p:grpSp>
        <p:nvGrpSpPr>
          <p:cNvPr id="38" name="Group 37"/>
          <p:cNvGrpSpPr/>
          <p:nvPr/>
        </p:nvGrpSpPr>
        <p:grpSpPr>
          <a:xfrm>
            <a:off x="5672340" y="1825626"/>
            <a:ext cx="6598754" cy="3996930"/>
            <a:chOff x="3810000" y="1219200"/>
            <a:chExt cx="8229600" cy="4984750"/>
          </a:xfrm>
        </p:grpSpPr>
        <p:sp>
          <p:nvSpPr>
            <p:cNvPr id="39" name="Oval 38"/>
            <p:cNvSpPr/>
            <p:nvPr/>
          </p:nvSpPr>
          <p:spPr>
            <a:xfrm>
              <a:off x="5334000" y="1219200"/>
              <a:ext cx="5181600" cy="498475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40" name="Content Placeholder 9"/>
            <p:cNvGraphicFramePr>
              <a:graphicFrameLocks/>
            </p:cNvGraphicFramePr>
            <p:nvPr>
              <p:extLst>
                <p:ext uri="{D42A27DB-BD31-4B8C-83A1-F6EECF244321}">
                  <p14:modId xmlns:p14="http://schemas.microsoft.com/office/powerpoint/2010/main" val="3066991181"/>
                </p:ext>
              </p:extLst>
            </p:nvPr>
          </p:nvGraphicFramePr>
          <p:xfrm>
            <a:off x="3810000" y="1250951"/>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1" name="Curved Up Arrow 40"/>
            <p:cNvSpPr/>
            <p:nvPr/>
          </p:nvSpPr>
          <p:spPr>
            <a:xfrm>
              <a:off x="7000473" y="3684687"/>
              <a:ext cx="1905000" cy="762000"/>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42" name="Curved Up Arrow 41"/>
            <p:cNvSpPr/>
            <p:nvPr/>
          </p:nvSpPr>
          <p:spPr>
            <a:xfrm flipH="1" flipV="1">
              <a:off x="6915150" y="2808387"/>
              <a:ext cx="1905000" cy="762000"/>
            </a:xfrm>
            <a:prstGeom prst="curvedUp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schemeClr val="tx1"/>
                </a:solidFill>
              </a:endParaRPr>
            </a:p>
          </p:txBody>
        </p:sp>
        <p:sp>
          <p:nvSpPr>
            <p:cNvPr id="43" name="5-Point Star 42"/>
            <p:cNvSpPr/>
            <p:nvPr/>
          </p:nvSpPr>
          <p:spPr>
            <a:xfrm>
              <a:off x="7810500" y="3570387"/>
              <a:ext cx="266700" cy="22860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7239000" y="5715000"/>
              <a:ext cx="1371600" cy="400110"/>
            </a:xfrm>
            <a:prstGeom prst="rect">
              <a:avLst/>
            </a:prstGeom>
            <a:noFill/>
          </p:spPr>
          <p:txBody>
            <a:bodyPr wrap="square" rtlCol="0">
              <a:spAutoFit/>
            </a:bodyPr>
            <a:lstStyle/>
            <a:p>
              <a:pPr algn="ctr"/>
              <a:r>
                <a:rPr lang="en-US" sz="2000" dirty="0"/>
                <a:t>Culture</a:t>
              </a:r>
            </a:p>
          </p:txBody>
        </p:sp>
        <p:sp>
          <p:nvSpPr>
            <p:cNvPr id="45" name="TextBox 44"/>
            <p:cNvSpPr txBox="1"/>
            <p:nvPr/>
          </p:nvSpPr>
          <p:spPr>
            <a:xfrm rot="18083777">
              <a:off x="5334000" y="2408277"/>
              <a:ext cx="1371600" cy="400110"/>
            </a:xfrm>
            <a:prstGeom prst="rect">
              <a:avLst/>
            </a:prstGeom>
            <a:noFill/>
          </p:spPr>
          <p:txBody>
            <a:bodyPr wrap="square" rtlCol="0">
              <a:spAutoFit/>
            </a:bodyPr>
            <a:lstStyle/>
            <a:p>
              <a:pPr algn="ctr"/>
              <a:r>
                <a:rPr lang="en-US" sz="2000" dirty="0"/>
                <a:t>Culture</a:t>
              </a:r>
            </a:p>
          </p:txBody>
        </p:sp>
        <p:sp>
          <p:nvSpPr>
            <p:cNvPr id="46" name="TextBox 45"/>
            <p:cNvSpPr txBox="1"/>
            <p:nvPr/>
          </p:nvSpPr>
          <p:spPr>
            <a:xfrm rot="3088792">
              <a:off x="9148293" y="2228165"/>
              <a:ext cx="1371600" cy="400110"/>
            </a:xfrm>
            <a:prstGeom prst="rect">
              <a:avLst/>
            </a:prstGeom>
            <a:noFill/>
          </p:spPr>
          <p:txBody>
            <a:bodyPr wrap="square" rtlCol="0">
              <a:spAutoFit/>
            </a:bodyPr>
            <a:lstStyle/>
            <a:p>
              <a:pPr algn="ctr"/>
              <a:r>
                <a:rPr lang="en-US" sz="2000" dirty="0"/>
                <a:t>Culture</a:t>
              </a:r>
            </a:p>
          </p:txBody>
        </p:sp>
      </p:grpSp>
    </p:spTree>
    <p:extLst>
      <p:ext uri="{BB962C8B-B14F-4D97-AF65-F5344CB8AC3E}">
        <p14:creationId xmlns:p14="http://schemas.microsoft.com/office/powerpoint/2010/main" val="1544544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863486"/>
            <a:ext cx="12192000" cy="8634856"/>
          </a:xfrm>
          <a:prstGeom prst="rect">
            <a:avLst/>
          </a:prstGeom>
        </p:spPr>
      </p:pic>
    </p:spTree>
    <p:extLst>
      <p:ext uri="{BB962C8B-B14F-4D97-AF65-F5344CB8AC3E}">
        <p14:creationId xmlns:p14="http://schemas.microsoft.com/office/powerpoint/2010/main" val="1900111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 y="14868"/>
            <a:ext cx="12202417" cy="6843132"/>
          </a:xfrm>
        </p:spPr>
      </p:pic>
    </p:spTree>
    <p:extLst>
      <p:ext uri="{BB962C8B-B14F-4D97-AF65-F5344CB8AC3E}">
        <p14:creationId xmlns:p14="http://schemas.microsoft.com/office/powerpoint/2010/main" val="1505734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Wilder Master_2020">
  <a:themeElements>
    <a:clrScheme name="WilderTheme-Color">
      <a:dk1>
        <a:srgbClr val="000000"/>
      </a:dk1>
      <a:lt1>
        <a:srgbClr val="FFFFFF"/>
      </a:lt1>
      <a:dk2>
        <a:srgbClr val="007398"/>
      </a:dk2>
      <a:lt2>
        <a:srgbClr val="98D3DD"/>
      </a:lt2>
      <a:accent1>
        <a:srgbClr val="00966C"/>
      </a:accent1>
      <a:accent2>
        <a:srgbClr val="71CC98"/>
      </a:accent2>
      <a:accent3>
        <a:srgbClr val="C63663"/>
      </a:accent3>
      <a:accent4>
        <a:srgbClr val="EF4A81"/>
      </a:accent4>
      <a:accent5>
        <a:srgbClr val="DC582A"/>
      </a:accent5>
      <a:accent6>
        <a:srgbClr val="F3E500"/>
      </a:accent6>
      <a:hlink>
        <a:srgbClr val="F68D2E"/>
      </a:hlink>
      <a:folHlink>
        <a:srgbClr val="F0B323"/>
      </a:folHlink>
    </a:clrScheme>
    <a:fontScheme name="WilderTheme-Font">
      <a:majorFont>
        <a:latin typeface="Century Gothic"/>
        <a:ea typeface=""/>
        <a:cs typeface=""/>
      </a:majorFont>
      <a:minorFont>
        <a:latin typeface="Century School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lder_PowerPoint_Template_2020" id="{93503C88-47B0-4B57-82CC-9C660D81FD73}" vid="{0980D1D2-CABA-4894-AF87-253B178FD9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p:Policy xmlns:p="office.server.policy" id="" local="true">
  <p:Name>Wilder-Document</p:Name>
  <p:Description/>
  <p:Statement/>
  <p:PolicyItems>
    <p:PolicyItem featureId="Microsoft.Office.RecordsManagement.PolicyFeatures.PolicyAudit" staticId="0x01010044F96B0997443E4D913703EB8CE337330061DAC57D098CDE41A5A0F9785C44BF8B|937198175" UniqueId="fe7ce3d3-47ba-47f4-b445-f0e15c64cf96">
      <p:Name>Auditing</p:Name>
      <p:Description>Audits user actions on documents and list items to the Audit Log.</p:Description>
      <p:CustomData>
        <Audit>
          <View/>
        </Audit>
      </p:CustomData>
    </p:PolicyItem>
  </p:PolicyItems>
</p:Policy>
</file>

<file path=customXml/item2.xml><?xml version="1.0" encoding="utf-8"?>
<ct:contentTypeSchema xmlns:ct="http://schemas.microsoft.com/office/2006/metadata/contentType" xmlns:ma="http://schemas.microsoft.com/office/2006/metadata/properties/metaAttributes" ct:_="" ma:_="" ma:contentTypeName="Wilder-Document" ma:contentTypeID="0x01010044F96B0997443E4D913703EB8CE337330061DAC57D098CDE41A5A0F9785C44BF8B" ma:contentTypeVersion="29" ma:contentTypeDescription="Base Wilder content type created from Document type." ma:contentTypeScope="" ma:versionID="002a64572a4df4a0dc524b987960d0ff">
  <xsd:schema xmlns:xsd="http://www.w3.org/2001/XMLSchema" xmlns:xs="http://www.w3.org/2001/XMLSchema" xmlns:p="http://schemas.microsoft.com/office/2006/metadata/properties" xmlns:ns1="http://schemas.microsoft.com/sharepoint/v3" xmlns:ns2="11753293-b513-4480-bd4e-55e1e004ad06" xmlns:ns3="1be07ac3-f0f5-4607-93e1-63bcc85e0bd3" xmlns:ns4="http://schemas.microsoft.com/sharepoint.v3" targetNamespace="http://schemas.microsoft.com/office/2006/metadata/properties" ma:root="true" ma:fieldsID="634e723eda18c8ffe9c1e7c4bc70977d" ns1:_="" ns2:_="" ns3:_="" ns4:_="">
    <xsd:import namespace="http://schemas.microsoft.com/sharepoint/v3"/>
    <xsd:import namespace="11753293-b513-4480-bd4e-55e1e004ad06"/>
    <xsd:import namespace="1be07ac3-f0f5-4607-93e1-63bcc85e0bd3"/>
    <xsd:import namespace="http://schemas.microsoft.com/sharepoint.v3"/>
    <xsd:element name="properties">
      <xsd:complexType>
        <xsd:sequence>
          <xsd:element name="documentManagement">
            <xsd:complexType>
              <xsd:all>
                <xsd:element ref="ns2:Description_x0020_Notes" minOccurs="0"/>
                <xsd:element ref="ns2:Fiscal_x0020_Year" minOccurs="0"/>
                <xsd:element ref="ns2:_dlc_DocId" minOccurs="0"/>
                <xsd:element ref="ns2:_dlc_DocIdUrl" minOccurs="0"/>
                <xsd:element ref="ns2:_dlc_DocIdPersistId" minOccurs="0"/>
                <xsd:element ref="ns2:TaxCatchAll" minOccurs="0"/>
                <xsd:element ref="ns2:TaxCatchAllLabel" minOccurs="0"/>
                <xsd:element ref="ns2:mf80e0ec7a1c4abd9baa40c10b5faf73" minOccurs="0"/>
                <xsd:element ref="ns2:o7e79ff75e8a402e8767e95ac598712b" minOccurs="0"/>
                <xsd:element ref="ns2:Effective_x0020_Date" minOccurs="0"/>
                <xsd:element ref="ns1:DocumentSetDescription" minOccurs="0"/>
                <xsd:element ref="ns4:CategoryDescription" minOccurs="0"/>
                <xsd:element ref="ns1:RoutingRuleDescription" minOccurs="0"/>
                <xsd:element ref="ns2:TaxKeywordTaxHTField" minOccurs="0"/>
                <xsd:element ref="ns1:_dlc_Exempt" minOccurs="0"/>
                <xsd:element ref="ns3:Check_x0020_Review_x0020_Da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nillable="true" ma:displayName="Description DocSets" ma:description="A description of the Document Set" ma:internalName="DocumentSetDescription">
      <xsd:simpleType>
        <xsd:restriction base="dms:Note"/>
      </xsd:simpleType>
    </xsd:element>
    <xsd:element name="RoutingRuleDescription" ma:index="23" nillable="true" ma:displayName="Description" ma:description="" ma:internalName="RoutingRuleDescription" ma:readOnly="false">
      <xsd:simpleType>
        <xsd:restriction base="dms:Text">
          <xsd:maxLength value="255"/>
        </xsd:restriction>
      </xsd:simpleType>
    </xsd:element>
    <xsd:element name="_dlc_Exempt" ma:index="26"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753293-b513-4480-bd4e-55e1e004ad06" elementFormDefault="qualified">
    <xsd:import namespace="http://schemas.microsoft.com/office/2006/documentManagement/types"/>
    <xsd:import namespace="http://schemas.microsoft.com/office/infopath/2007/PartnerControls"/>
    <xsd:element name="Description_x0020_Notes" ma:index="4" nillable="true" ma:displayName="Description Notes" ma:internalName="Description_x0020_Notes">
      <xsd:simpleType>
        <xsd:restriction base="dms:Note"/>
      </xsd:simpleType>
    </xsd:element>
    <xsd:element name="Fiscal_x0020_Year" ma:index="5" nillable="true" ma:displayName="Fiscal Year" ma:decimals="0" ma:internalName="Fiscal_x0020_Year" ma:percentage="FALSE">
      <xsd:simpleType>
        <xsd:restriction base="dms:Number">
          <xsd:maxInclusive value="3000"/>
          <xsd:minInclusive value="1800"/>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aed13b12-e573-4975-80d3-99daf6639548}" ma:internalName="TaxCatchAll" ma:showField="CatchAllData" ma:web="11753293-b513-4480-bd4e-55e1e004ad06">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aed13b12-e573-4975-80d3-99daf6639548}" ma:internalName="TaxCatchAllLabel" ma:readOnly="true" ma:showField="CatchAllDataLabel" ma:web="11753293-b513-4480-bd4e-55e1e004ad06">
      <xsd:complexType>
        <xsd:complexContent>
          <xsd:extension base="dms:MultiChoiceLookup">
            <xsd:sequence>
              <xsd:element name="Value" type="dms:Lookup" maxOccurs="unbounded" minOccurs="0" nillable="true"/>
            </xsd:sequence>
          </xsd:extension>
        </xsd:complexContent>
      </xsd:complexType>
    </xsd:element>
    <xsd:element name="mf80e0ec7a1c4abd9baa40c10b5faf73" ma:index="14" ma:taxonomy="true" ma:internalName="mf80e0ec7a1c4abd9baa40c10b5faf73" ma:taxonomyFieldName="Organizational_x002d_Unit" ma:displayName="Organizational-Unit" ma:default="" ma:fieldId="{6f80e0ec-7a1c-4abd-9baa-40c10b5faf73}" ma:sspId="3a96ac6f-ba7c-40b7-b037-155e571cf7c2" ma:termSetId="171efb07-2acc-4489-a310-d4c2c0d82683" ma:anchorId="00000000-0000-0000-0000-000000000000" ma:open="false" ma:isKeyword="false">
      <xsd:complexType>
        <xsd:sequence>
          <xsd:element ref="pc:Terms" minOccurs="0" maxOccurs="1"/>
        </xsd:sequence>
      </xsd:complexType>
    </xsd:element>
    <xsd:element name="o7e79ff75e8a402e8767e95ac598712b" ma:index="16" ma:taxonomy="true" ma:internalName="o7e79ff75e8a402e8767e95ac598712b" ma:taxonomyFieldName="Wilder_x002d_Subject" ma:displayName="Wilder-Subject" ma:default="" ma:fieldId="{87e79ff7-5e8a-402e-8767-e95ac598712b}" ma:taxonomyMulti="true" ma:sspId="3a96ac6f-ba7c-40b7-b037-155e571cf7c2" ma:termSetId="4aa26cec-dfad-43b0-b3be-c23e729259d6" ma:anchorId="00000000-0000-0000-0000-000000000000" ma:open="false" ma:isKeyword="false">
      <xsd:complexType>
        <xsd:sequence>
          <xsd:element ref="pc:Terms" minOccurs="0" maxOccurs="1"/>
        </xsd:sequence>
      </xsd:complexType>
    </xsd:element>
    <xsd:element name="Effective_x0020_Date" ma:index="18" nillable="true" ma:displayName="Effective Date" ma:format="DateOnly" ma:internalName="Effective_x0020_Date">
      <xsd:simpleType>
        <xsd:restriction base="dms:DateTime"/>
      </xsd:simpleType>
    </xsd:element>
    <xsd:element name="TaxKeywordTaxHTField" ma:index="25" nillable="true" ma:taxonomy="true" ma:internalName="TaxKeywordTaxHTField" ma:taxonomyFieldName="TaxKeyword" ma:displayName="Enterprise Keywords" ma:fieldId="{23f27201-bee3-471e-b2e7-b64fd8b7ca38}" ma:taxonomyMulti="true" ma:sspId="3a96ac6f-ba7c-40b7-b037-155e571cf7c2"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be07ac3-f0f5-4607-93e1-63bcc85e0bd3" elementFormDefault="qualified">
    <xsd:import namespace="http://schemas.microsoft.com/office/2006/documentManagement/types"/>
    <xsd:import namespace="http://schemas.microsoft.com/office/infopath/2007/PartnerControls"/>
    <xsd:element name="Check_x0020_Review_x0020_Dates" ma:index="28" nillable="true" ma:displayName="Check Review Dates" ma:internalName="Check_x0020_Review_x0020_Dates">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22" nillable="true" ma:displayName="Description-DNU" ma:internalName="CategoryDescrip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_x0020_Notes xmlns="11753293-b513-4480-bd4e-55e1e004ad06" xsi:nil="true"/>
    <Effective_x0020_Date xmlns="11753293-b513-4480-bd4e-55e1e004ad06" xsi:nil="true"/>
    <o7e79ff75e8a402e8767e95ac598712b xmlns="11753293-b513-4480-bd4e-55e1e004ad06">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a8c015b1-d20e-4a1b-8063-7c7be5bd9404</TermId>
        </TermInfo>
        <TermInfo xmlns="http://schemas.microsoft.com/office/infopath/2007/PartnerControls">
          <TermName xmlns="http://schemas.microsoft.com/office/infopath/2007/PartnerControls">Branding</TermName>
          <TermId xmlns="http://schemas.microsoft.com/office/infopath/2007/PartnerControls">8f41b175-990d-4ed8-ac61-2b34b66f37d4</TermId>
        </TermInfo>
      </Terms>
    </o7e79ff75e8a402e8767e95ac598712b>
    <Fiscal_x0020_Year xmlns="11753293-b513-4480-bd4e-55e1e004ad06" xsi:nil="true"/>
    <DocumentSetDescription xmlns="http://schemas.microsoft.com/sharepoint/v3" xsi:nil="true"/>
    <TaxCatchAll xmlns="11753293-b513-4480-bd4e-55e1e004ad06">
      <Value>160</Value>
      <Value>123</Value>
      <Value>66</Value>
    </TaxCatchAll>
    <mf80e0ec7a1c4abd9baa40c10b5faf73 xmlns="11753293-b513-4480-bd4e-55e1e004ad06">
      <Terms xmlns="http://schemas.microsoft.com/office/infopath/2007/PartnerControls">
        <TermInfo xmlns="http://schemas.microsoft.com/office/infopath/2007/PartnerControls">
          <TermName xmlns="http://schemas.microsoft.com/office/infopath/2007/PartnerControls">Communications</TermName>
          <TermId xmlns="http://schemas.microsoft.com/office/infopath/2007/PartnerControls">fd9c4227-63e4-48e1-ae48-d6531e179be1</TermId>
        </TermInfo>
      </Terms>
    </mf80e0ec7a1c4abd9baa40c10b5faf73>
    <CategoryDescription xmlns="http://schemas.microsoft.com/sharepoint.v3" xsi:nil="true"/>
    <RoutingRuleDescription xmlns="http://schemas.microsoft.com/sharepoint/v3" xsi:nil="true"/>
    <_dlc_DocId xmlns="11753293-b513-4480-bd4e-55e1e004ad06">XY6TCVVY5QF6-6-642</_dlc_DocId>
    <_dlc_DocIdUrl xmlns="11753293-b513-4480-bd4e-55e1e004ad06">
      <Url>http://loop/_layouts/15/DocIdRedir.aspx?ID=XY6TCVVY5QF6-6-642</Url>
      <Description>XY6TCVVY5QF6-6-642</Description>
    </_dlc_DocIdUrl>
    <TaxKeywordTaxHTField xmlns="11753293-b513-4480-bd4e-55e1e004ad06">
      <Terms xmlns="http://schemas.microsoft.com/office/infopath/2007/PartnerControls"/>
    </TaxKeywordTaxHTField>
    <Check_x0020_Review_x0020_Dates xmlns="1be07ac3-f0f5-4607-93e1-63bcc85e0bd3">
      <Url xsi:nil="true"/>
      <Description xsi:nil="true"/>
    </Check_x0020_Review_x0020_Dates>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FA490C-F8FC-47BD-A263-36E34C03B818}">
  <ds:schemaRefs>
    <ds:schemaRef ds:uri="office.server.policy"/>
  </ds:schemaRefs>
</ds:datastoreItem>
</file>

<file path=customXml/itemProps2.xml><?xml version="1.0" encoding="utf-8"?>
<ds:datastoreItem xmlns:ds="http://schemas.openxmlformats.org/officeDocument/2006/customXml" ds:itemID="{A8BD6079-83A4-4BFA-A43D-FA9501CC0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1753293-b513-4480-bd4e-55e1e004ad06"/>
    <ds:schemaRef ds:uri="1be07ac3-f0f5-4607-93e1-63bcc85e0bd3"/>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553730C-1DBD-4880-86FB-231E63D6A127}">
  <ds:schemaRefs>
    <ds:schemaRef ds:uri="http://purl.org/dc/dcmitype/"/>
    <ds:schemaRef ds:uri="1be07ac3-f0f5-4607-93e1-63bcc85e0bd3"/>
    <ds:schemaRef ds:uri="11753293-b513-4480-bd4e-55e1e004ad06"/>
    <ds:schemaRef ds:uri="http://purl.org/dc/elements/1.1/"/>
    <ds:schemaRef ds:uri="http://schemas.microsoft.com/office/2006/metadata/properties"/>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http://schemas.microsoft.com/sharepoint.v3"/>
    <ds:schemaRef ds:uri="http://www.w3.org/XML/1998/namespace"/>
    <ds:schemaRef ds:uri="http://purl.org/dc/terms/"/>
  </ds:schemaRefs>
</ds:datastoreItem>
</file>

<file path=customXml/itemProps4.xml><?xml version="1.0" encoding="utf-8"?>
<ds:datastoreItem xmlns:ds="http://schemas.openxmlformats.org/officeDocument/2006/customXml" ds:itemID="{D27DE934-19ED-4183-8377-5A2659B8C3CF}">
  <ds:schemaRefs>
    <ds:schemaRef ds:uri="http://schemas.microsoft.com/sharepoint/events"/>
  </ds:schemaRefs>
</ds:datastoreItem>
</file>

<file path=customXml/itemProps5.xml><?xml version="1.0" encoding="utf-8"?>
<ds:datastoreItem xmlns:ds="http://schemas.openxmlformats.org/officeDocument/2006/customXml" ds:itemID="{92DB0E1F-552A-491D-A87E-65548E59FA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FY21_Communications &amp; Marketing Plan</Template>
  <TotalTime>4141</TotalTime>
  <Words>2643</Words>
  <Application>Microsoft Office PowerPoint</Application>
  <PresentationFormat>Widescreen</PresentationFormat>
  <Paragraphs>307</Paragraphs>
  <Slides>21</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Century Schoolbook</vt:lpstr>
      <vt:lpstr>Copperplate Gothic Bold</vt:lpstr>
      <vt:lpstr>Courier New</vt:lpstr>
      <vt:lpstr>Noto Sans Symbols</vt:lpstr>
      <vt:lpstr>Questrial</vt:lpstr>
      <vt:lpstr>Wilder Master_2020</vt:lpstr>
      <vt:lpstr>Disrupting Invisibility –  Hlub Zoo a Culturally Responsive  </vt:lpstr>
      <vt:lpstr>PowerPoint Presentation</vt:lpstr>
      <vt:lpstr>What we do</vt:lpstr>
      <vt:lpstr>Our Services</vt:lpstr>
      <vt:lpstr>Our Partnership with Schools</vt:lpstr>
      <vt:lpstr>Our Areas of Expertise/Specialized Training</vt:lpstr>
      <vt:lpstr>Our Approach: Connecting Inner Life with life in School, Home and Community</vt:lpstr>
      <vt:lpstr>PowerPoint Presentation</vt:lpstr>
      <vt:lpstr>PowerPoint Presentation</vt:lpstr>
      <vt:lpstr>Prevalence of Mental Health Issues</vt:lpstr>
      <vt:lpstr>Cultural Influences</vt:lpstr>
      <vt:lpstr>Accessing Mental Health Service Barriers</vt:lpstr>
      <vt:lpstr>Service Availability</vt:lpstr>
      <vt:lpstr>Disrupting Invisibility</vt:lpstr>
      <vt:lpstr>Disrupting Invisibility</vt:lpstr>
      <vt:lpstr>Rites of Passage</vt:lpstr>
      <vt:lpstr>Karen Cultural Broker</vt:lpstr>
      <vt:lpstr>Purpose and Goals</vt:lpstr>
      <vt:lpstr>Teacher Feedback</vt:lpstr>
      <vt:lpstr>Reflecting on Student Growth</vt:lpstr>
      <vt:lpstr>Questions?</vt:lpstr>
    </vt:vector>
  </TitlesOfParts>
  <Company>Amherst Wilder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document represents my visual representation of a hybridized version of where we’re going: 1) understanding that we’re stronger together while 2) proposing that we could also maintain individual identities, with increasing collaboration through cross-functional workgroups.   For clients and/or referring workers visiting Wilder’s Website</dc:title>
  <dc:creator>Admin</dc:creator>
  <cp:lastModifiedBy>Mary V. Her</cp:lastModifiedBy>
  <cp:revision>158</cp:revision>
  <cp:lastPrinted>2020-10-16T14:05:39Z</cp:lastPrinted>
  <dcterms:created xsi:type="dcterms:W3CDTF">2016-07-18T12:15:15Z</dcterms:created>
  <dcterms:modified xsi:type="dcterms:W3CDTF">2021-09-24T21:21:23Z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0x01010044F96B0997443E4D913703EB8CE337330061DAC57D098CDE41A5A0F9785C44BF8B</vt:lpwstr>
  </property>
  <property fmtid="{D5CDD505-2E9C-101B-9397-08002B2CF9AE}" pid="3" name="_dlc_policyId">
    <vt:lpwstr/>
  </property>
  <property fmtid="{D5CDD505-2E9C-101B-9397-08002B2CF9AE}" pid="4" name="ItemRetentionFormula">
    <vt:lpwstr/>
  </property>
  <property fmtid="{D5CDD505-2E9C-101B-9397-08002B2CF9AE}" pid="5" name="_dlc_DocIdItemGuid">
    <vt:lpwstr>0a6605c5-8a16-49aa-9722-e577542d47ce</vt:lpwstr>
  </property>
  <property fmtid="{D5CDD505-2E9C-101B-9397-08002B2CF9AE}" pid="6" name="Wilder-Subject">
    <vt:lpwstr>66;#Communications|a8c015b1-d20e-4a1b-8063-7c7be5bd9404;#160;#Branding|8f41b175-990d-4ed8-ac61-2b34b66f37d4</vt:lpwstr>
  </property>
  <property fmtid="{D5CDD505-2E9C-101B-9397-08002B2CF9AE}" pid="7" name="Organizational-Unit">
    <vt:lpwstr>123;#Communications|fd9c4227-63e4-48e1-ae48-d6531e179be1</vt:lpwstr>
  </property>
</Properties>
</file>